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59" r:id="rId6"/>
    <p:sldId id="260" r:id="rId7"/>
    <p:sldId id="268" r:id="rId8"/>
    <p:sldId id="261" r:id="rId9"/>
    <p:sldId id="263" r:id="rId10"/>
    <p:sldId id="262"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05F"/>
    <a:srgbClr val="004990"/>
    <a:srgbClr val="B74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4" d="100"/>
          <a:sy n="94" d="100"/>
        </p:scale>
        <p:origin x="33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58737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509718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56931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09834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8797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E5BFBE-B391-4B90-9A6F-7C1F020C989B}"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886260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E5BFBE-B391-4B90-9A6F-7C1F020C989B}"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201855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E5BFBE-B391-4B90-9A6F-7C1F020C989B}" type="datetimeFigureOut">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00931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5BFBE-B391-4B90-9A6F-7C1F020C989B}" type="datetimeFigureOut">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644022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5BFBE-B391-4B90-9A6F-7C1F020C989B}"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76036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5BFBE-B391-4B90-9A6F-7C1F020C989B}"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2233593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5BFBE-B391-4B90-9A6F-7C1F020C989B}" type="datetimeFigureOut">
              <a:rPr lang="en-US" smtClean="0"/>
              <a:t>4/16/2018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4A940-D4E8-47E3-9566-CF1A40200CDD}" type="slidenum">
              <a:rPr lang="en-US" smtClean="0"/>
              <a:t>‹#›</a:t>
            </a:fld>
            <a:endParaRPr lang="en-US"/>
          </a:p>
        </p:txBody>
      </p:sp>
    </p:spTree>
    <p:extLst>
      <p:ext uri="{BB962C8B-B14F-4D97-AF65-F5344CB8AC3E}">
        <p14:creationId xmlns:p14="http://schemas.microsoft.com/office/powerpoint/2010/main" val="2321261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sbe.net/" TargetMode="External"/><Relationship Id="rId7" Type="http://schemas.openxmlformats.org/officeDocument/2006/relationships/image" Target="../media/image6.png"/><Relationship Id="rId2" Type="http://schemas.openxmlformats.org/officeDocument/2006/relationships/hyperlink" Target="http://www.corestandards.org/"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www.nbea.org/newsite/curriculum/standards/" TargetMode="External"/><Relationship Id="rId4" Type="http://schemas.openxmlformats.org/officeDocument/2006/relationships/hyperlink" Target="http://static.pdesas.org/content/documents/ASCA_National_Standards_for_Students.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0" y="1960470"/>
            <a:ext cx="12192000" cy="1087530"/>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0" y="4483351"/>
            <a:ext cx="12192000" cy="1015663"/>
          </a:xfrm>
          <a:prstGeom prst="rect">
            <a:avLst/>
          </a:prstGeom>
          <a:noFill/>
        </p:spPr>
        <p:txBody>
          <a:bodyPr wrap="square" rtlCol="0">
            <a:spAutoFit/>
          </a:bodyPr>
          <a:lstStyle/>
          <a:p>
            <a:pPr algn="ctr"/>
            <a:r>
              <a:rPr lang="en-US" sz="3200" dirty="0" smtClean="0">
                <a:latin typeface="Segoe UI" panose="020B0502040204020203" pitchFamily="34" charset="0"/>
                <a:ea typeface="Segoe UI" panose="020B0502040204020203" pitchFamily="34" charset="0"/>
                <a:cs typeface="Segoe UI" panose="020B0502040204020203" pitchFamily="34" charset="0"/>
              </a:rPr>
              <a:t>Employment 101 Instructor Guide</a:t>
            </a:r>
          </a:p>
          <a:p>
            <a:pPr algn="ctr"/>
            <a:r>
              <a:rPr lang="en-US" sz="2800" dirty="0" smtClean="0">
                <a:latin typeface="Segoe UI" panose="020B0502040204020203" pitchFamily="34" charset="0"/>
                <a:ea typeface="Segoe UI" panose="020B0502040204020203" pitchFamily="34" charset="0"/>
                <a:cs typeface="Segoe UI" panose="020B0502040204020203" pitchFamily="34" charset="0"/>
              </a:rPr>
              <a:t>Preparing a Career Plan</a:t>
            </a:r>
          </a:p>
        </p:txBody>
      </p:sp>
      <p:grpSp>
        <p:nvGrpSpPr>
          <p:cNvPr id="18" name="Group 17"/>
          <p:cNvGrpSpPr/>
          <p:nvPr/>
        </p:nvGrpSpPr>
        <p:grpSpPr>
          <a:xfrm>
            <a:off x="5829604" y="2270089"/>
            <a:ext cx="4853354" cy="2190341"/>
            <a:chOff x="6736063" y="1647032"/>
            <a:chExt cx="4853354" cy="2190341"/>
          </a:xfrm>
        </p:grpSpPr>
        <p:sp>
          <p:nvSpPr>
            <p:cNvPr id="11" name="Rectangle 10"/>
            <p:cNvSpPr/>
            <p:nvPr/>
          </p:nvSpPr>
          <p:spPr>
            <a:xfrm>
              <a:off x="6736063" y="1647032"/>
              <a:ext cx="4853354" cy="2190341"/>
            </a:xfrm>
            <a:prstGeom prst="rect">
              <a:avLst/>
            </a:prstGeom>
            <a:solidFill>
              <a:srgbClr val="2120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63448" y="1967517"/>
              <a:ext cx="2625969" cy="1323439"/>
            </a:xfrm>
            <a:prstGeom prst="rect">
              <a:avLst/>
            </a:prstGeom>
            <a:noFill/>
          </p:spPr>
          <p:txBody>
            <a:bodyPr wrap="square" rtlCol="0">
              <a:spAutoFit/>
            </a:bodyPr>
            <a:lstStyle/>
            <a:p>
              <a:r>
                <a:rPr lang="en-US" sz="4000" dirty="0" smtClean="0">
                  <a:solidFill>
                    <a:schemeClr val="bg1"/>
                  </a:solidFill>
                </a:rPr>
                <a:t>S.M.A.R.T. Plan</a:t>
              </a:r>
              <a:endParaRPr lang="en-US" sz="4000" dirty="0">
                <a:solidFill>
                  <a:schemeClr val="bg1"/>
                </a:solidFill>
              </a:endParaRP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0210" y="1761913"/>
              <a:ext cx="1899092" cy="1899092"/>
            </a:xfrm>
            <a:prstGeom prst="rect">
              <a:avLst/>
            </a:prstGeom>
          </p:spPr>
        </p:pic>
      </p:grpSp>
      <p:grpSp>
        <p:nvGrpSpPr>
          <p:cNvPr id="17" name="Group 16"/>
          <p:cNvGrpSpPr/>
          <p:nvPr/>
        </p:nvGrpSpPr>
        <p:grpSpPr>
          <a:xfrm>
            <a:off x="1261375" y="615437"/>
            <a:ext cx="4853354" cy="2190341"/>
            <a:chOff x="374192" y="1640737"/>
            <a:chExt cx="4853354" cy="2190341"/>
          </a:xfrm>
        </p:grpSpPr>
        <p:sp>
          <p:nvSpPr>
            <p:cNvPr id="10" name="Rectangle 9"/>
            <p:cNvSpPr/>
            <p:nvPr/>
          </p:nvSpPr>
          <p:spPr>
            <a:xfrm>
              <a:off x="374192" y="1640737"/>
              <a:ext cx="4853354" cy="2190341"/>
            </a:xfrm>
            <a:prstGeom prst="rect">
              <a:avLst/>
            </a:prstGeom>
            <a:solidFill>
              <a:srgbClr val="0049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457129" y="1765793"/>
              <a:ext cx="2625969" cy="1938992"/>
            </a:xfrm>
            <a:prstGeom prst="rect">
              <a:avLst/>
            </a:prstGeom>
            <a:noFill/>
          </p:spPr>
          <p:txBody>
            <a:bodyPr wrap="square" rtlCol="0">
              <a:spAutoFit/>
            </a:bodyPr>
            <a:lstStyle/>
            <a:p>
              <a:r>
                <a:rPr lang="en-US" sz="4000" dirty="0" smtClean="0">
                  <a:solidFill>
                    <a:schemeClr val="bg1"/>
                  </a:solidFill>
                </a:rPr>
                <a:t>Career &amp; Training Research</a:t>
              </a:r>
              <a:endParaRPr lang="en-US" sz="4000" dirty="0">
                <a:solidFill>
                  <a:schemeClr val="bg1"/>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2541" y="1844655"/>
              <a:ext cx="1795096" cy="1795096"/>
            </a:xfrm>
            <a:prstGeom prst="rect">
              <a:avLst/>
            </a:prstGeom>
          </p:spPr>
        </p:pic>
      </p:gr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41840" y="6545309"/>
            <a:ext cx="776444" cy="273520"/>
          </a:xfrm>
          <a:prstGeom prst="rect">
            <a:avLst/>
          </a:prstGeom>
        </p:spPr>
      </p:pic>
      <p:sp>
        <p:nvSpPr>
          <p:cNvPr id="21" name="TextBox 20"/>
          <p:cNvSpPr txBox="1"/>
          <p:nvPr/>
        </p:nvSpPr>
        <p:spPr>
          <a:xfrm>
            <a:off x="0" y="5642151"/>
            <a:ext cx="9641840" cy="1077218"/>
          </a:xfrm>
          <a:prstGeom prst="rect">
            <a:avLst/>
          </a:prstGeom>
          <a:noFill/>
        </p:spPr>
        <p:txBody>
          <a:bodyPr wrap="square" rtlCol="0">
            <a:spAutoFit/>
          </a:bodyPr>
          <a:lstStyle/>
          <a:p>
            <a:r>
              <a:rPr lang="en-US" sz="800" dirty="0">
                <a:latin typeface="Segoe UI" panose="020B0502040204020203" pitchFamily="34" charset="0"/>
                <a:ea typeface="Segoe UI" panose="020B0502040204020203" pitchFamily="34" charset="0"/>
                <a:cs typeface="Segoe UI" panose="020B0502040204020203" pitchFamily="34" charset="0"/>
              </a:rPr>
              <a:t>This workforce product was funded by a grant awarded by the U.S. Department of Labor's Employment and Training Administration. The product was created by the grantee and does not necessarily reflect the official position of the U.S. Department of Labor. The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 </a:t>
            </a:r>
          </a:p>
          <a:p>
            <a:endParaRPr lang="en-US" sz="800" dirty="0">
              <a:latin typeface="Segoe UI" panose="020B0502040204020203" pitchFamily="34" charset="0"/>
              <a:ea typeface="Segoe UI" panose="020B0502040204020203" pitchFamily="34" charset="0"/>
              <a:cs typeface="Segoe UI" panose="020B0502040204020203" pitchFamily="34" charset="0"/>
            </a:endParaRPr>
          </a:p>
          <a:p>
            <a:r>
              <a:rPr lang="en-US" sz="800" dirty="0">
                <a:latin typeface="Segoe UI" panose="020B0502040204020203" pitchFamily="34" charset="0"/>
                <a:ea typeface="Segoe UI" panose="020B0502040204020203" pitchFamily="34" charset="0"/>
                <a:cs typeface="Segoe UI" panose="020B0502040204020203" pitchFamily="34" charset="0"/>
              </a:rPr>
              <a:t>The Illinois workNet Center System, an American Job Center, is an equal opportunity employer/program. Auxiliary aids and services are available upon request to individuals with disabilities. All voice telephone numbers on this website may be reached by persons using TTY/TDD equipment by calling TTY (800) 526-0844 or 711</a:t>
            </a:r>
            <a:r>
              <a:rPr lang="en-US" sz="800" dirty="0" smtClean="0">
                <a:latin typeface="Segoe UI" panose="020B0502040204020203" pitchFamily="34" charset="0"/>
                <a:ea typeface="Segoe UI" panose="020B0502040204020203" pitchFamily="34" charset="0"/>
                <a:cs typeface="Segoe UI" panose="020B0502040204020203" pitchFamily="34" charset="0"/>
              </a:rPr>
              <a:t>.  4/2018 </a:t>
            </a:r>
            <a:r>
              <a:rPr lang="en-US" sz="800" dirty="0" smtClean="0">
                <a:latin typeface="Segoe UI" panose="020B0502040204020203" pitchFamily="34" charset="0"/>
                <a:ea typeface="Segoe UI" panose="020B0502040204020203" pitchFamily="34" charset="0"/>
                <a:cs typeface="Segoe UI" panose="020B0502040204020203" pitchFamily="34" charset="0"/>
              </a:rPr>
              <a:t>v9</a:t>
            </a:r>
            <a:endParaRPr lang="en-US" sz="800" dirty="0">
              <a:latin typeface="Segoe UI" panose="020B0502040204020203" pitchFamily="34" charset="0"/>
              <a:ea typeface="Segoe UI" panose="020B0502040204020203" pitchFamily="34" charset="0"/>
              <a:cs typeface="Segoe UI" panose="020B0502040204020203" pitchFamily="34" charset="0"/>
            </a:endParaRPr>
          </a:p>
        </p:txBody>
      </p:sp>
      <p:pic>
        <p:nvPicPr>
          <p:cNvPr id="22" name="Pictur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33262" y="5706580"/>
            <a:ext cx="1798907" cy="822960"/>
          </a:xfrm>
          <a:prstGeom prst="rect">
            <a:avLst/>
          </a:prstGeom>
        </p:spPr>
      </p:pic>
    </p:spTree>
    <p:extLst>
      <p:ext uri="{BB962C8B-B14F-4D97-AF65-F5344CB8AC3E}">
        <p14:creationId xmlns:p14="http://schemas.microsoft.com/office/powerpoint/2010/main" val="3969733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830997"/>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2: Identify training programs for careers that match your skills and interests.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467060"/>
            <a:ext cx="461533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Locate training programs based on occupation title.</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identify training programs related to the careers they previously selected.  They will review the training program information and select training programs to compare. </a:t>
            </a:r>
          </a:p>
        </p:txBody>
      </p:sp>
      <p:sp>
        <p:nvSpPr>
          <p:cNvPr id="15" name="TextBox 14"/>
          <p:cNvSpPr txBox="1"/>
          <p:nvPr/>
        </p:nvSpPr>
        <p:spPr>
          <a:xfrm>
            <a:off x="139700" y="3145991"/>
            <a:ext cx="9220200" cy="1600438"/>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select one of their previously saved careers in their career plan.  Then they select the “Career Information” link to display training program information.</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review </a:t>
            </a:r>
            <a:r>
              <a:rPr lang="en-US" sz="1400" u="sng" dirty="0" smtClean="0">
                <a:latin typeface="Segoe UI" panose="020B0502040204020203" pitchFamily="34" charset="0"/>
                <a:ea typeface="Segoe UI" panose="020B0502040204020203" pitchFamily="34" charset="0"/>
                <a:cs typeface="Segoe UI" panose="020B0502040204020203" pitchFamily="34" charset="0"/>
              </a:rPr>
              <a:t>general</a:t>
            </a:r>
            <a:r>
              <a:rPr lang="en-US" sz="1400" dirty="0" smtClean="0">
                <a:latin typeface="Segoe UI" panose="020B0502040204020203" pitchFamily="34" charset="0"/>
                <a:ea typeface="Segoe UI" panose="020B0502040204020203" pitchFamily="34" charset="0"/>
                <a:cs typeface="Segoe UI" panose="020B0502040204020203" pitchFamily="34" charset="0"/>
              </a:rPr>
              <a:t> training program information related to previously selected careers.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select the link to search for Training Providers to learn more about specific training programs.  Students identify up to three general training programs.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record their findings in the career plan fields.</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6978" y="3254"/>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Explore Training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21556" y="4900546"/>
            <a:ext cx="9410699" cy="1600438"/>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different types of training programs?</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should you take into consideration when reviewing training programs?  Why</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When choosing a training program, you should consider the job market for that career. This information is also </a:t>
            </a:r>
            <a:r>
              <a:rPr lang="en-US" sz="1400" dirty="0" smtClean="0">
                <a:latin typeface="Segoe UI" panose="020B0502040204020203" pitchFamily="34" charset="0"/>
                <a:ea typeface="Segoe UI" panose="020B0502040204020203" pitchFamily="34" charset="0"/>
                <a:cs typeface="Segoe UI" panose="020B0502040204020203" pitchFamily="34" charset="0"/>
              </a:rPr>
              <a:t>called?</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do training program costs include?</a:t>
            </a: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marL="228600" lvl="1"/>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8" name="Group 17"/>
          <p:cNvGrpSpPr/>
          <p:nvPr/>
        </p:nvGrpSpPr>
        <p:grpSpPr>
          <a:xfrm>
            <a:off x="0" y="822562"/>
            <a:ext cx="12192000" cy="960120"/>
            <a:chOff x="0" y="787393"/>
            <a:chExt cx="12192000" cy="960120"/>
          </a:xfrm>
        </p:grpSpPr>
        <p:sp>
          <p:nvSpPr>
            <p:cNvPr id="20" name="Rectangle 19"/>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9903421" y="787393"/>
              <a:ext cx="960120" cy="960120"/>
              <a:chOff x="9903421" y="787393"/>
              <a:chExt cx="960120" cy="960120"/>
            </a:xfrm>
          </p:grpSpPr>
          <p:sp>
            <p:nvSpPr>
              <p:cNvPr id="25" name="Rectangle 24"/>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2" name="Group 21"/>
            <p:cNvGrpSpPr/>
            <p:nvPr/>
          </p:nvGrpSpPr>
          <p:grpSpPr>
            <a:xfrm>
              <a:off x="10937240" y="787393"/>
              <a:ext cx="960120" cy="960120"/>
              <a:chOff x="10937240" y="787393"/>
              <a:chExt cx="960120" cy="960120"/>
            </a:xfrm>
          </p:grpSpPr>
          <p:sp>
            <p:nvSpPr>
              <p:cNvPr id="23" name="Rectangle 22"/>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886045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3: Analyze your options.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556038"/>
            <a:ext cx="10034407"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Analyze career and training program information to determine their best career path options and their willingness/ability to complete the program and gain employment.</a:t>
            </a:r>
          </a:p>
        </p:txBody>
      </p:sp>
      <p:sp>
        <p:nvSpPr>
          <p:cNvPr id="8" name="TextBox 7"/>
          <p:cNvSpPr txBox="1"/>
          <p:nvPr/>
        </p:nvSpPr>
        <p:spPr>
          <a:xfrm>
            <a:off x="75150" y="2549688"/>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347663" lvl="1"/>
            <a:r>
              <a:rPr lang="en-US" sz="1400" dirty="0" smtClean="0">
                <a:latin typeface="Segoe UI" panose="020B0502040204020203" pitchFamily="34" charset="0"/>
                <a:ea typeface="Segoe UI" panose="020B0502040204020203" pitchFamily="34" charset="0"/>
                <a:cs typeface="Segoe UI" panose="020B0502040204020203" pitchFamily="34" charset="0"/>
              </a:rPr>
              <a:t>Students use the information to help them determine if the results for </a:t>
            </a:r>
            <a:r>
              <a:rPr lang="en-US" sz="1400" dirty="0">
                <a:latin typeface="Segoe UI" panose="020B0502040204020203" pitchFamily="34" charset="0"/>
                <a:ea typeface="Segoe UI" panose="020B0502040204020203" pitchFamily="34" charset="0"/>
                <a:cs typeface="Segoe UI" panose="020B0502040204020203" pitchFamily="34" charset="0"/>
              </a:rPr>
              <a:t>completing </a:t>
            </a:r>
            <a:r>
              <a:rPr lang="en-US" sz="1400" dirty="0" smtClean="0">
                <a:latin typeface="Segoe UI" panose="020B0502040204020203" pitchFamily="34" charset="0"/>
                <a:ea typeface="Segoe UI" panose="020B0502040204020203" pitchFamily="34" charset="0"/>
                <a:cs typeface="Segoe UI" panose="020B0502040204020203" pitchFamily="34" charset="0"/>
              </a:rPr>
              <a:t>training/earning a credential(s) is worth the amount </a:t>
            </a:r>
            <a:r>
              <a:rPr lang="en-US" sz="1400" dirty="0">
                <a:latin typeface="Segoe UI" panose="020B0502040204020203" pitchFamily="34" charset="0"/>
                <a:ea typeface="Segoe UI" panose="020B0502040204020203" pitchFamily="34" charset="0"/>
                <a:cs typeface="Segoe UI" panose="020B0502040204020203" pitchFamily="34" charset="0"/>
              </a:rPr>
              <a:t>of time/money invested in training.</a:t>
            </a:r>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5" name="TextBox 14"/>
          <p:cNvSpPr txBox="1"/>
          <p:nvPr/>
        </p:nvSpPr>
        <p:spPr>
          <a:xfrm>
            <a:off x="101600" y="3334534"/>
            <a:ext cx="9220200" cy="138499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288925">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288925">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review their current career plan (View My Plans) and compare the careers and related training programs.</a:t>
            </a:r>
          </a:p>
          <a:p>
            <a:pPr marL="571500" lvl="1" indent="-288925">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rate their return on investment. Bottom Line:  Is the time and money invested in training going to be worth it?  </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8307" y="22918"/>
            <a:ext cx="9537700" cy="461665"/>
          </a:xfrm>
          <a:prstGeom prst="rect">
            <a:avLst/>
          </a:prstGeom>
          <a:noFill/>
        </p:spPr>
        <p:txBody>
          <a:bodyPr wrap="square" rtlCol="0">
            <a:sp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Explore Training Unit</a:t>
            </a:r>
          </a:p>
        </p:txBody>
      </p:sp>
      <p:sp>
        <p:nvSpPr>
          <p:cNvPr id="3" name="Rectangle 2"/>
          <p:cNvSpPr/>
          <p:nvPr/>
        </p:nvSpPr>
        <p:spPr>
          <a:xfrm>
            <a:off x="195619" y="4985447"/>
            <a:ext cx="9220200" cy="1169551"/>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Are you willing to invest the time, energy, and money into becoming qualified for the job?</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Once qualified, do you expect there to be job openings?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Are you willing to relocate for the job?</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Will wages/salary allow you to support the lifestyle you desire?</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0" name="Group 19"/>
          <p:cNvGrpSpPr/>
          <p:nvPr/>
        </p:nvGrpSpPr>
        <p:grpSpPr>
          <a:xfrm>
            <a:off x="0" y="787393"/>
            <a:ext cx="12192000" cy="960120"/>
            <a:chOff x="0" y="787393"/>
            <a:chExt cx="12192000" cy="960120"/>
          </a:xfrm>
        </p:grpSpPr>
        <p:sp>
          <p:nvSpPr>
            <p:cNvPr id="21" name="Rectangle 20"/>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9903421" y="787393"/>
              <a:ext cx="960120" cy="960120"/>
              <a:chOff x="9903421" y="787393"/>
              <a:chExt cx="960120" cy="960120"/>
            </a:xfrm>
          </p:grpSpPr>
          <p:sp>
            <p:nvSpPr>
              <p:cNvPr id="26" name="Rectangle 25"/>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3" name="Group 22"/>
            <p:cNvGrpSpPr/>
            <p:nvPr/>
          </p:nvGrpSpPr>
          <p:grpSpPr>
            <a:xfrm>
              <a:off x="10937240" y="787393"/>
              <a:ext cx="960120" cy="960120"/>
              <a:chOff x="10937240" y="787393"/>
              <a:chExt cx="960120" cy="960120"/>
            </a:xfrm>
          </p:grpSpPr>
          <p:sp>
            <p:nvSpPr>
              <p:cNvPr id="24" name="Rectangle 23"/>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4010069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1: Make a plan.</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461533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and create S.M.A.R.T Goals.</a:t>
            </a:r>
          </a:p>
        </p:txBody>
      </p:sp>
      <p:sp>
        <p:nvSpPr>
          <p:cNvPr id="8" name="TextBox 7"/>
          <p:cNvSpPr txBox="1"/>
          <p:nvPr/>
        </p:nvSpPr>
        <p:spPr>
          <a:xfrm>
            <a:off x="139700" y="2330766"/>
            <a:ext cx="11939408"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identify short-term goals and action steps that are S.M.A.R.T (Specific, Measureable, Attainable, Realistic, and Timely).</a:t>
            </a:r>
          </a:p>
        </p:txBody>
      </p:sp>
      <p:sp>
        <p:nvSpPr>
          <p:cNvPr id="15" name="TextBox 14"/>
          <p:cNvSpPr txBox="1"/>
          <p:nvPr/>
        </p:nvSpPr>
        <p:spPr>
          <a:xfrm>
            <a:off x="139700" y="3145991"/>
            <a:ext cx="9220200" cy="138499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write at least one short term goal and identify the basic steps to achieve goals.  Each step includes a deadline date.</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identify strategies for staying motivated while working towards reaching their goal.</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Students identify </a:t>
            </a:r>
            <a:r>
              <a:rPr lang="en-US" sz="1400" dirty="0" smtClean="0">
                <a:latin typeface="Segoe UI" panose="020B0502040204020203" pitchFamily="34" charset="0"/>
                <a:ea typeface="Segoe UI" panose="020B0502040204020203" pitchFamily="34" charset="0"/>
                <a:cs typeface="Segoe UI" panose="020B0502040204020203" pitchFamily="34" charset="0"/>
              </a:rPr>
              <a:t>potential problems and identify a solution or backup plan if the problem occurs.</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892630" y="29017"/>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Get Qualified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39700" y="4611231"/>
            <a:ext cx="9220200" cy="2031325"/>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is the difference between a long term and short term goal?  What are some examples?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does S.M.A.R.T. goals stand for?</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attainable and realistic goals? (i.e., Attainable:  I have the skills, ability, and tools needed to go become a professional basket weaver.  Realistic:  I have the ability weave high quality baskets, but I can’t support my family on the income.)</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does a career plan include?  What are some examples?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ways to stay motivated while in training or searching for a job?</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potential problems could keep you from reaching your goals?  What are possible solutions?</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97050" y="196580"/>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0" name="Group 19"/>
          <p:cNvGrpSpPr/>
          <p:nvPr/>
        </p:nvGrpSpPr>
        <p:grpSpPr>
          <a:xfrm>
            <a:off x="0" y="787393"/>
            <a:ext cx="12192000" cy="960120"/>
            <a:chOff x="0" y="787393"/>
            <a:chExt cx="12192000" cy="960120"/>
          </a:xfrm>
        </p:grpSpPr>
        <p:sp>
          <p:nvSpPr>
            <p:cNvPr id="21" name="Rectangle 20"/>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9903421" y="787393"/>
              <a:ext cx="960120" cy="960120"/>
              <a:chOff x="9903421" y="787393"/>
              <a:chExt cx="960120" cy="960120"/>
            </a:xfrm>
          </p:grpSpPr>
          <p:sp>
            <p:nvSpPr>
              <p:cNvPr id="26" name="Rectangle 25"/>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3" name="Group 22"/>
            <p:cNvGrpSpPr/>
            <p:nvPr/>
          </p:nvGrpSpPr>
          <p:grpSpPr>
            <a:xfrm>
              <a:off x="10937240" y="787393"/>
              <a:ext cx="960120" cy="960120"/>
              <a:chOff x="10937240" y="787393"/>
              <a:chExt cx="960120" cy="960120"/>
            </a:xfrm>
          </p:grpSpPr>
          <p:sp>
            <p:nvSpPr>
              <p:cNvPr id="24" name="Rectangle 23"/>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1983121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2: Apply for training programs and financial aid.</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8563429"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the different types of financial aid and how to apply to training programs.</a:t>
            </a:r>
          </a:p>
        </p:txBody>
      </p:sp>
      <p:sp>
        <p:nvSpPr>
          <p:cNvPr id="8" name="TextBox 7"/>
          <p:cNvSpPr txBox="1"/>
          <p:nvPr/>
        </p:nvSpPr>
        <p:spPr>
          <a:xfrm>
            <a:off x="139700" y="2330766"/>
            <a:ext cx="11939408"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 will learn about searching and applying for financial aid.  They will also learn general information about applying for a training program.</a:t>
            </a:r>
          </a:p>
        </p:txBody>
      </p:sp>
      <p:sp>
        <p:nvSpPr>
          <p:cNvPr id="15" name="TextBox 14"/>
          <p:cNvSpPr txBox="1"/>
          <p:nvPr/>
        </p:nvSpPr>
        <p:spPr>
          <a:xfrm>
            <a:off x="139700" y="3145991"/>
            <a:ext cx="9220200" cy="138499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the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different types of financial aid.</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where to find financial aid sources and what to consider when you apply.</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basic steps or things to consider when applying for a training program.</a:t>
            </a:r>
          </a:p>
          <a:p>
            <a:pPr marL="571500" lvl="1" indent="-342900">
              <a:buFont typeface="+mj-lt"/>
              <a:buAutoNum type="arabicPeriod"/>
            </a:pPr>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863599" y="28788"/>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Get Qualified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95619" y="4561381"/>
            <a:ext cx="9024581" cy="1384995"/>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examples of financial aid?  What is the major difference between the types of financial aid?</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type of financial aid do you have to repay?</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things to consider or required documents that are needed when you apply for financial aid?  Training programs?</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97050" y="196580"/>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0" name="Group 19"/>
          <p:cNvGrpSpPr/>
          <p:nvPr/>
        </p:nvGrpSpPr>
        <p:grpSpPr>
          <a:xfrm>
            <a:off x="0" y="787393"/>
            <a:ext cx="12192000" cy="960120"/>
            <a:chOff x="0" y="787393"/>
            <a:chExt cx="12192000" cy="960120"/>
          </a:xfrm>
        </p:grpSpPr>
        <p:sp>
          <p:nvSpPr>
            <p:cNvPr id="21" name="Rectangle 20"/>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9903421" y="787393"/>
              <a:ext cx="960120" cy="960120"/>
              <a:chOff x="9903421" y="787393"/>
              <a:chExt cx="960120" cy="960120"/>
            </a:xfrm>
          </p:grpSpPr>
          <p:sp>
            <p:nvSpPr>
              <p:cNvPr id="26" name="Rectangle 25"/>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3" name="Group 22"/>
            <p:cNvGrpSpPr/>
            <p:nvPr/>
          </p:nvGrpSpPr>
          <p:grpSpPr>
            <a:xfrm>
              <a:off x="10937240" y="787393"/>
              <a:ext cx="960120" cy="960120"/>
              <a:chOff x="10937240" y="787393"/>
              <a:chExt cx="960120" cy="960120"/>
            </a:xfrm>
          </p:grpSpPr>
          <p:sp>
            <p:nvSpPr>
              <p:cNvPr id="24" name="Rectangle 23"/>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3529922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3: Complete training and earn credentials.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461533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the benefits of earned credentials.</a:t>
            </a:r>
          </a:p>
        </p:txBody>
      </p:sp>
      <p:sp>
        <p:nvSpPr>
          <p:cNvPr id="8" name="TextBox 7"/>
          <p:cNvSpPr txBox="1"/>
          <p:nvPr/>
        </p:nvSpPr>
        <p:spPr>
          <a:xfrm>
            <a:off x="139700" y="2330766"/>
            <a:ext cx="11939408"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the benefits of earning credentials and how to learn more about credentials in their field of interest.</a:t>
            </a:r>
          </a:p>
        </p:txBody>
      </p:sp>
      <p:sp>
        <p:nvSpPr>
          <p:cNvPr id="15" name="TextBox 14"/>
          <p:cNvSpPr txBox="1"/>
          <p:nvPr/>
        </p:nvSpPr>
        <p:spPr>
          <a:xfrm>
            <a:off x="139700" y="3145991"/>
            <a:ext cx="9220200" cy="1169551"/>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different types of credentials.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how to learn about credentials for various fields of study.</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tips for preparing for licensure/credential testing. </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919771" y="32231"/>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Get Qualified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93079" y="4500322"/>
            <a:ext cx="9027121" cy="1169551"/>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Did anyone select a career that required licensure or credentials?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of the benefits of having credentials?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of things to consider when planning to earn a credential?  Mental/physical preparation?  Financial preparation?</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97050" y="196580"/>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Rectangle 19"/>
          <p:cNvSpPr/>
          <p:nvPr/>
        </p:nvSpPr>
        <p:spPr>
          <a:xfrm>
            <a:off x="147339" y="5854653"/>
            <a:ext cx="9027121" cy="523220"/>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Extra Activity:</a:t>
            </a:r>
          </a:p>
          <a:p>
            <a:pPr marL="63341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Get your employers perspective.  What licensure or credential are required for their career field?</a:t>
            </a:r>
          </a:p>
        </p:txBody>
      </p:sp>
      <p:grpSp>
        <p:nvGrpSpPr>
          <p:cNvPr id="21" name="Group 20"/>
          <p:cNvGrpSpPr/>
          <p:nvPr/>
        </p:nvGrpSpPr>
        <p:grpSpPr>
          <a:xfrm>
            <a:off x="0" y="787393"/>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9903421" y="787393"/>
              <a:ext cx="960120" cy="960120"/>
              <a:chOff x="9903421" y="787393"/>
              <a:chExt cx="960120" cy="960120"/>
            </a:xfrm>
          </p:grpSpPr>
          <p:sp>
            <p:nvSpPr>
              <p:cNvPr id="27" name="Rectangle 26"/>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3522110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93700" y="1359991"/>
            <a:ext cx="11404600" cy="5324535"/>
          </a:xfrm>
          <a:prstGeom prst="rect">
            <a:avLst/>
          </a:prstGeom>
          <a:noFill/>
        </p:spPr>
        <p:txBody>
          <a:bodyPr wrap="square" rtlCol="0">
            <a:spAutoFit/>
          </a:bodyPr>
          <a:lstStyle/>
          <a:p>
            <a:r>
              <a:rPr lang="en-US" sz="2800" b="1" dirty="0" smtClean="0">
                <a:effectLst/>
                <a:latin typeface="Segoe UI" panose="020B0502040204020203" pitchFamily="34" charset="0"/>
                <a:ea typeface="Segoe UI" panose="020B0502040204020203" pitchFamily="34" charset="0"/>
                <a:cs typeface="Segoe UI" panose="020B0502040204020203" pitchFamily="34" charset="0"/>
              </a:rPr>
              <a:t>Main Idea</a:t>
            </a:r>
          </a:p>
          <a:p>
            <a:pPr lvl="1"/>
            <a:r>
              <a:rPr lang="en-US" sz="2800" dirty="0" smtClean="0">
                <a:latin typeface="Segoe UI" panose="020B0502040204020203" pitchFamily="34" charset="0"/>
                <a:ea typeface="Segoe UI" panose="020B0502040204020203" pitchFamily="34" charset="0"/>
                <a:cs typeface="Segoe UI" panose="020B0502040204020203" pitchFamily="34" charset="0"/>
              </a:rPr>
              <a:t>Students research careers and training programs to make an informed decision about their future.  By doing a little research in advance, students can save time and money.  Students will create a career plan by completing the following units.</a:t>
            </a:r>
          </a:p>
          <a:p>
            <a:pPr lvl="1"/>
            <a:endParaRPr lang="en-US" sz="1200" dirty="0" smtClean="0">
              <a:latin typeface="Segoe UI" panose="020B0502040204020203" pitchFamily="34" charset="0"/>
              <a:ea typeface="Segoe UI" panose="020B0502040204020203" pitchFamily="34" charset="0"/>
              <a:cs typeface="Segoe UI" panose="020B0502040204020203" pitchFamily="34" charset="0"/>
            </a:endParaRPr>
          </a:p>
          <a:p>
            <a:r>
              <a:rPr lang="en-US" sz="2800" b="1" dirty="0" smtClean="0">
                <a:latin typeface="Segoe UI" panose="020B0502040204020203" pitchFamily="34" charset="0"/>
                <a:ea typeface="Segoe UI" panose="020B0502040204020203" pitchFamily="34" charset="0"/>
                <a:cs typeface="Segoe UI" panose="020B0502040204020203" pitchFamily="34" charset="0"/>
              </a:rPr>
              <a:t>Units</a:t>
            </a:r>
          </a:p>
          <a:p>
            <a:pPr marL="1200150" lvl="1" indent="-742950">
              <a:buAutoNum type="arabicPeriod"/>
            </a:pPr>
            <a:r>
              <a:rPr lang="en-US" sz="2800" dirty="0" smtClean="0">
                <a:latin typeface="Segoe UI" panose="020B0502040204020203" pitchFamily="34" charset="0"/>
                <a:ea typeface="Segoe UI" panose="020B0502040204020203" pitchFamily="34" charset="0"/>
                <a:cs typeface="Segoe UI" panose="020B0502040204020203" pitchFamily="34" charset="0"/>
              </a:rPr>
              <a:t>Explore Careers</a:t>
            </a:r>
          </a:p>
          <a:p>
            <a:pPr marL="1200150" lvl="1" indent="-742950">
              <a:buAutoNum type="arabicPeriod"/>
            </a:pPr>
            <a:r>
              <a:rPr lang="en-US" sz="2800" dirty="0" smtClean="0">
                <a:latin typeface="Segoe UI" panose="020B0502040204020203" pitchFamily="34" charset="0"/>
                <a:ea typeface="Segoe UI" panose="020B0502040204020203" pitchFamily="34" charset="0"/>
                <a:cs typeface="Segoe UI" panose="020B0502040204020203" pitchFamily="34" charset="0"/>
              </a:rPr>
              <a:t>Explore Training</a:t>
            </a:r>
          </a:p>
          <a:p>
            <a:pPr marL="1200150" lvl="1" indent="-742950">
              <a:spcAft>
                <a:spcPts val="2400"/>
              </a:spcAft>
              <a:buAutoNum type="arabicPeriod"/>
            </a:pPr>
            <a:r>
              <a:rPr lang="en-US" sz="2800" dirty="0" smtClean="0">
                <a:latin typeface="Segoe UI" panose="020B0502040204020203" pitchFamily="34" charset="0"/>
                <a:ea typeface="Segoe UI" panose="020B0502040204020203" pitchFamily="34" charset="0"/>
                <a:cs typeface="Segoe UI" panose="020B0502040204020203" pitchFamily="34" charset="0"/>
              </a:rPr>
              <a:t>Get Qualified</a:t>
            </a:r>
          </a:p>
          <a:p>
            <a:pPr marL="0" lvl="1"/>
            <a:r>
              <a:rPr lang="en-US" sz="2800" b="1" dirty="0" smtClean="0">
                <a:latin typeface="Segoe UI" panose="020B0502040204020203" pitchFamily="34" charset="0"/>
                <a:ea typeface="Segoe UI" panose="020B0502040204020203" pitchFamily="34" charset="0"/>
                <a:cs typeface="Segoe UI" panose="020B0502040204020203" pitchFamily="34" charset="0"/>
              </a:rPr>
              <a:t>Time </a:t>
            </a:r>
            <a:r>
              <a:rPr lang="en-US" sz="2800" b="1" dirty="0">
                <a:latin typeface="Segoe UI" panose="020B0502040204020203" pitchFamily="34" charset="0"/>
                <a:ea typeface="Segoe UI" panose="020B0502040204020203" pitchFamily="34" charset="0"/>
                <a:cs typeface="Segoe UI" panose="020B0502040204020203" pitchFamily="34" charset="0"/>
              </a:rPr>
              <a:t>Allotment:  </a:t>
            </a:r>
            <a:r>
              <a:rPr lang="en-US" sz="2800" dirty="0" smtClean="0">
                <a:latin typeface="Segoe UI" panose="020B0502040204020203" pitchFamily="34" charset="0"/>
                <a:ea typeface="Segoe UI" panose="020B0502040204020203" pitchFamily="34" charset="0"/>
                <a:cs typeface="Segoe UI" panose="020B0502040204020203" pitchFamily="34" charset="0"/>
              </a:rPr>
              <a:t>1.5 </a:t>
            </a:r>
            <a:r>
              <a:rPr lang="en-US" sz="2800" dirty="0">
                <a:latin typeface="Segoe UI" panose="020B0502040204020203" pitchFamily="34" charset="0"/>
                <a:ea typeface="Segoe UI" panose="020B0502040204020203" pitchFamily="34" charset="0"/>
                <a:cs typeface="Segoe UI" panose="020B0502040204020203" pitchFamily="34" charset="0"/>
              </a:rPr>
              <a:t>Days</a:t>
            </a:r>
          </a:p>
          <a:p>
            <a:pPr marL="1200150" lvl="1" indent="-742950">
              <a:buAutoNum type="arabicPeriod"/>
            </a:pP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6" name="TextBox 5"/>
          <p:cNvSpPr txBox="1"/>
          <p:nvPr/>
        </p:nvSpPr>
        <p:spPr>
          <a:xfrm>
            <a:off x="101600" y="328940"/>
            <a:ext cx="1131570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Module:  Prepare a Career Plan</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2" name="TextBox 1"/>
          <p:cNvSpPr txBox="1"/>
          <p:nvPr/>
        </p:nvSpPr>
        <p:spPr>
          <a:xfrm>
            <a:off x="6872289" y="4171185"/>
            <a:ext cx="5025072" cy="1754326"/>
          </a:xfrm>
          <a:prstGeom prst="rect">
            <a:avLst/>
          </a:prstGeom>
          <a:noFill/>
          <a:ln>
            <a:solidFill>
              <a:schemeClr val="tx1">
                <a:lumMod val="50000"/>
                <a:lumOff val="50000"/>
              </a:schemeClr>
            </a:solidFill>
          </a:ln>
        </p:spPr>
        <p:txBody>
          <a:bodyPr wrap="square" rtlCol="0">
            <a:spAutoFit/>
          </a:bodyPr>
          <a:lstStyle/>
          <a:p>
            <a:r>
              <a:rPr lang="en-US" dirty="0" smtClean="0"/>
              <a:t>Notes:  </a:t>
            </a:r>
          </a:p>
          <a:p>
            <a:pPr marL="285750" indent="-285750">
              <a:buFont typeface="Arial" panose="020B0604020202020204" pitchFamily="34" charset="0"/>
              <a:buChar char="•"/>
            </a:pPr>
            <a:r>
              <a:rPr lang="en-US" i="1" dirty="0" smtClean="0"/>
              <a:t>Student will use the videos, articles, and interactive tools available in their Illinois </a:t>
            </a:r>
            <a:r>
              <a:rPr lang="en-US" i="1" dirty="0" err="1" smtClean="0"/>
              <a:t>workNet</a:t>
            </a:r>
            <a:r>
              <a:rPr lang="en-US" i="1" dirty="0"/>
              <a:t> </a:t>
            </a:r>
            <a:r>
              <a:rPr lang="en-US" i="1" dirty="0" smtClean="0"/>
              <a:t>Employment 101 Guide.  </a:t>
            </a:r>
          </a:p>
          <a:p>
            <a:pPr marL="285750" indent="-285750">
              <a:buFont typeface="Arial" panose="020B0604020202020204" pitchFamily="34" charset="0"/>
              <a:buChar char="•"/>
            </a:pPr>
            <a:r>
              <a:rPr lang="en-US" i="1" dirty="0" smtClean="0"/>
              <a:t>They will record their responses in their Illinois </a:t>
            </a:r>
            <a:r>
              <a:rPr lang="en-US" i="1" dirty="0" err="1" smtClean="0"/>
              <a:t>workNet</a:t>
            </a:r>
            <a:r>
              <a:rPr lang="en-US" i="1" dirty="0" smtClean="0"/>
              <a:t> Employment 101 Guide.</a:t>
            </a:r>
            <a:endParaRPr lang="en-US" i="1" dirty="0"/>
          </a:p>
        </p:txBody>
      </p:sp>
      <p:sp>
        <p:nvSpPr>
          <p:cNvPr id="7" name="TextBox 6"/>
          <p:cNvSpPr txBox="1"/>
          <p:nvPr/>
        </p:nvSpPr>
        <p:spPr>
          <a:xfrm>
            <a:off x="101600" y="836771"/>
            <a:ext cx="6108699" cy="338554"/>
          </a:xfrm>
          <a:prstGeom prst="rect">
            <a:avLst/>
          </a:prstGeom>
          <a:noFill/>
        </p:spPr>
        <p:txBody>
          <a:bodyPr wrap="square" rtlCol="0">
            <a:spAutoFit/>
          </a:bodyPr>
          <a:lstStyle/>
          <a:p>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18" name="Group 17"/>
          <p:cNvGrpSpPr/>
          <p:nvPr/>
        </p:nvGrpSpPr>
        <p:grpSpPr>
          <a:xfrm>
            <a:off x="0" y="787393"/>
            <a:ext cx="12192000" cy="960120"/>
            <a:chOff x="0" y="787393"/>
            <a:chExt cx="12192000" cy="960120"/>
          </a:xfrm>
        </p:grpSpPr>
        <p:sp>
          <p:nvSpPr>
            <p:cNvPr id="10" name="Rectangle 9"/>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9903421" y="787393"/>
              <a:ext cx="960120" cy="960120"/>
              <a:chOff x="9903421" y="787393"/>
              <a:chExt cx="960120" cy="960120"/>
            </a:xfrm>
          </p:grpSpPr>
          <p:sp>
            <p:nvSpPr>
              <p:cNvPr id="8" name="Rectangle 7"/>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16" name="Group 15"/>
            <p:cNvGrpSpPr/>
            <p:nvPr/>
          </p:nvGrpSpPr>
          <p:grpSpPr>
            <a:xfrm>
              <a:off x="10937240" y="787393"/>
              <a:ext cx="960120" cy="960120"/>
              <a:chOff x="10937240" y="787393"/>
              <a:chExt cx="960120" cy="960120"/>
            </a:xfrm>
          </p:grpSpPr>
          <p:sp>
            <p:nvSpPr>
              <p:cNvPr id="14" name="Rectangle 13"/>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1993029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28940"/>
            <a:ext cx="1131570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Module:  Prepare a Career Plan</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836771"/>
            <a:ext cx="6108699" cy="338554"/>
          </a:xfrm>
          <a:prstGeom prst="rect">
            <a:avLst/>
          </a:prstGeom>
          <a:noFill/>
        </p:spPr>
        <p:txBody>
          <a:bodyPr wrap="square" rtlCol="0">
            <a:spAutoFit/>
          </a:bodyPr>
          <a:lstStyle/>
          <a:p>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3" name="TextBox 2"/>
          <p:cNvSpPr txBox="1"/>
          <p:nvPr/>
        </p:nvSpPr>
        <p:spPr>
          <a:xfrm>
            <a:off x="0" y="1478819"/>
            <a:ext cx="11977508" cy="4924425"/>
          </a:xfrm>
          <a:prstGeom prst="rect">
            <a:avLst/>
          </a:prstGeom>
          <a:noFill/>
        </p:spPr>
        <p:txBody>
          <a:bodyPr wrap="square" rtlCol="0">
            <a:spAutoFit/>
          </a:bodyPr>
          <a:lstStyle/>
          <a:p>
            <a:r>
              <a:rPr lang="en-US" sz="1600" b="1" dirty="0">
                <a:latin typeface="Segoe UI" panose="020B0502040204020203" pitchFamily="34" charset="0"/>
                <a:ea typeface="Segoe UI" panose="020B0502040204020203" pitchFamily="34" charset="0"/>
                <a:cs typeface="Segoe UI" panose="020B0502040204020203" pitchFamily="34" charset="0"/>
              </a:rPr>
              <a:t>Standards Used:</a:t>
            </a:r>
            <a:r>
              <a:rPr lang="en-US" sz="1600" dirty="0">
                <a:latin typeface="Segoe UI" panose="020B0502040204020203" pitchFamily="34" charset="0"/>
                <a:ea typeface="Segoe UI" panose="020B0502040204020203" pitchFamily="34" charset="0"/>
                <a:cs typeface="Segoe UI" panose="020B0502040204020203" pitchFamily="34" charset="0"/>
              </a:rPr>
              <a:t> </a:t>
            </a:r>
            <a:endParaRPr lang="en-US" sz="1600" dirty="0" smtClean="0">
              <a:latin typeface="Segoe UI" panose="020B0502040204020203" pitchFamily="34" charset="0"/>
              <a:ea typeface="Segoe UI" panose="020B0502040204020203" pitchFamily="34" charset="0"/>
              <a:cs typeface="Segoe UI" panose="020B0502040204020203" pitchFamily="34" charset="0"/>
            </a:endParaRPr>
          </a:p>
          <a:p>
            <a:pPr marL="685800" lvl="1" indent="-228600">
              <a:spcBef>
                <a:spcPts val="1200"/>
              </a:spcBef>
              <a:buFont typeface="+mj-lt"/>
              <a:buAutoNum type="alphaLcPeriod"/>
            </a:pPr>
            <a:r>
              <a:rPr lang="en-US" sz="1200" dirty="0" smtClean="0">
                <a:latin typeface="Segoe UI" panose="020B0502040204020203" pitchFamily="34" charset="0"/>
                <a:ea typeface="Segoe UI" panose="020B0502040204020203" pitchFamily="34" charset="0"/>
                <a:cs typeface="Segoe UI" panose="020B0502040204020203" pitchFamily="34" charset="0"/>
              </a:rPr>
              <a:t>Common Core Standards Capacities of a Literate Student – (</a:t>
            </a:r>
            <a:r>
              <a:rPr lang="en-US" sz="1200" u="sng" dirty="0" smtClean="0">
                <a:latin typeface="Segoe UI" panose="020B0502040204020203" pitchFamily="34" charset="0"/>
                <a:ea typeface="Segoe UI" panose="020B0502040204020203" pitchFamily="34" charset="0"/>
                <a:cs typeface="Segoe UI" panose="020B0502040204020203" pitchFamily="34" charset="0"/>
                <a:hlinkClick r:id="rId2"/>
              </a:rPr>
              <a:t>www.corestandards.org</a:t>
            </a:r>
            <a:r>
              <a:rPr lang="en-US" sz="1200" dirty="0" smtClean="0">
                <a:latin typeface="Segoe UI" panose="020B0502040204020203" pitchFamily="34" charset="0"/>
                <a:ea typeface="Segoe UI" panose="020B0502040204020203" pitchFamily="34" charset="0"/>
                <a:cs typeface="Segoe UI" panose="020B0502040204020203" pitchFamily="34" charset="0"/>
              </a:rPr>
              <a:t>)</a:t>
            </a:r>
          </a:p>
          <a:p>
            <a:pPr marL="1200150" lvl="2" indent="-285750">
              <a:buFont typeface="+mj-lt"/>
              <a:buAutoNum type="romanLcPeriod"/>
            </a:pPr>
            <a:r>
              <a:rPr lang="en-US" sz="1200" dirty="0" smtClean="0">
                <a:latin typeface="Segoe UI" panose="020B0502040204020203" pitchFamily="34" charset="0"/>
                <a:ea typeface="Segoe UI" panose="020B0502040204020203" pitchFamily="34" charset="0"/>
                <a:cs typeface="Segoe UI" panose="020B0502040204020203" pitchFamily="34" charset="0"/>
              </a:rPr>
              <a:t>#</a:t>
            </a:r>
            <a:r>
              <a:rPr lang="en-US" sz="1200" dirty="0">
                <a:latin typeface="Segoe UI" panose="020B0502040204020203" pitchFamily="34" charset="0"/>
                <a:ea typeface="Segoe UI" panose="020B0502040204020203" pitchFamily="34" charset="0"/>
                <a:cs typeface="Segoe UI" panose="020B0502040204020203" pitchFamily="34" charset="0"/>
              </a:rPr>
              <a:t>1) They demonstrate independence</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 #2) They build strong content knowledge</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 #6) They use technology and digital media strategically and capably.</a:t>
            </a:r>
          </a:p>
          <a:p>
            <a:pPr marL="685800" lvl="1" indent="-22860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Common Core Anchor Standards – (</a:t>
            </a:r>
            <a:r>
              <a:rPr lang="en-US" sz="1200" u="sng" dirty="0">
                <a:latin typeface="Segoe UI" panose="020B0502040204020203" pitchFamily="34" charset="0"/>
                <a:ea typeface="Segoe UI" panose="020B0502040204020203" pitchFamily="34" charset="0"/>
                <a:cs typeface="Segoe UI" panose="020B0502040204020203" pitchFamily="34" charset="0"/>
                <a:hlinkClick r:id="rId2"/>
              </a:rPr>
              <a:t>www.corestandards.org</a:t>
            </a:r>
            <a:r>
              <a:rPr lang="en-US" sz="1200" dirty="0" smtClean="0">
                <a:latin typeface="Segoe UI" panose="020B0502040204020203" pitchFamily="34" charset="0"/>
                <a:ea typeface="Segoe UI" panose="020B0502040204020203" pitchFamily="34" charset="0"/>
                <a:cs typeface="Segoe UI" panose="020B0502040204020203" pitchFamily="34" charset="0"/>
              </a:rPr>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Reading, #7) Integrate and evaluate content presented in diverse formats, including visually and quantitatively as well as in words</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Reading #10) Read and comprehend complex literary and informational texts independently and proficiently.</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Writing, #7) Conduct short as well as more sustained research projects based on focused questions, demonstrating understanding of the subject under investigation</a:t>
            </a:r>
          </a:p>
          <a:p>
            <a:pPr marL="685800" lvl="1" indent="-22860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Illinois Standards for Social/Emotional Learning – (</a:t>
            </a:r>
            <a:r>
              <a:rPr lang="en-US" sz="1200" u="sng" dirty="0">
                <a:latin typeface="Segoe UI" panose="020B0502040204020203" pitchFamily="34" charset="0"/>
                <a:ea typeface="Segoe UI" panose="020B0502040204020203" pitchFamily="34" charset="0"/>
                <a:cs typeface="Segoe UI" panose="020B0502040204020203" pitchFamily="34" charset="0"/>
                <a:hlinkClick r:id="rId3"/>
              </a:rPr>
              <a:t>www.isbe.net</a:t>
            </a:r>
            <a:r>
              <a:rPr lang="en-US" sz="1200" dirty="0" smtClean="0">
                <a:latin typeface="Segoe UI" panose="020B0502040204020203" pitchFamily="34" charset="0"/>
                <a:ea typeface="Segoe UI" panose="020B0502040204020203" pitchFamily="34" charset="0"/>
                <a:cs typeface="Segoe UI" panose="020B0502040204020203" pitchFamily="34" charset="0"/>
              </a:rPr>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Standard 1B) Recognize personal qualities and external supports</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Standard 1C) Demonstrate skills related to personal and academic goals</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Standard 3B) Apply decision-making skills to deal responsibly with daily academic and social situations  </a:t>
            </a:r>
          </a:p>
          <a:p>
            <a:pPr marL="685800" lvl="1" indent="-22860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American School Counselor Standards </a:t>
            </a:r>
            <a:r>
              <a:rPr lang="en-US" sz="1200" dirty="0" smtClean="0">
                <a:latin typeface="Segoe UI" panose="020B0502040204020203" pitchFamily="34" charset="0"/>
                <a:ea typeface="Segoe UI" panose="020B0502040204020203" pitchFamily="34" charset="0"/>
                <a:cs typeface="Segoe UI" panose="020B0502040204020203" pitchFamily="34" charset="0"/>
              </a:rPr>
              <a:t>(ASCA) </a:t>
            </a:r>
            <a:r>
              <a:rPr lang="en-US" sz="1200" dirty="0">
                <a:latin typeface="Segoe UI" panose="020B0502040204020203" pitchFamily="34" charset="0"/>
                <a:ea typeface="Segoe UI" panose="020B0502040204020203" pitchFamily="34" charset="0"/>
                <a:cs typeface="Segoe UI" panose="020B0502040204020203" pitchFamily="34" charset="0"/>
              </a:rPr>
              <a:t>Standards – </a:t>
            </a:r>
            <a:r>
              <a:rPr lang="en-US" sz="1200" dirty="0" smtClean="0">
                <a:latin typeface="Segoe UI" panose="020B0502040204020203" pitchFamily="34" charset="0"/>
                <a:ea typeface="Segoe UI" panose="020B0502040204020203" pitchFamily="34" charset="0"/>
                <a:cs typeface="Segoe UI" panose="020B0502040204020203" pitchFamily="34" charset="0"/>
              </a:rPr>
              <a:t> (</a:t>
            </a:r>
            <a:r>
              <a:rPr lang="en-US" sz="1200" u="sng" dirty="0">
                <a:latin typeface="Segoe UI" panose="020B0502040204020203" pitchFamily="34" charset="0"/>
                <a:ea typeface="Segoe UI" panose="020B0502040204020203" pitchFamily="34" charset="0"/>
                <a:cs typeface="Segoe UI" panose="020B0502040204020203" pitchFamily="34" charset="0"/>
                <a:hlinkClick r:id="rId4"/>
              </a:rPr>
              <a:t>http://</a:t>
            </a:r>
            <a:r>
              <a:rPr lang="en-US" sz="1200" u="sng" dirty="0" smtClean="0">
                <a:latin typeface="Segoe UI" panose="020B0502040204020203" pitchFamily="34" charset="0"/>
                <a:ea typeface="Segoe UI" panose="020B0502040204020203" pitchFamily="34" charset="0"/>
                <a:cs typeface="Segoe UI" panose="020B0502040204020203" pitchFamily="34" charset="0"/>
                <a:hlinkClick r:id="rId4"/>
              </a:rPr>
              <a:t>static.pdesas.org/content/documents/ASCA_National_Standards_for_Students.pdf</a:t>
            </a:r>
            <a:r>
              <a:rPr lang="en-US" sz="1200" u="sng" dirty="0" smtClean="0">
                <a:latin typeface="Segoe UI" panose="020B0502040204020203" pitchFamily="34" charset="0"/>
                <a:ea typeface="Segoe UI" panose="020B0502040204020203" pitchFamily="34" charset="0"/>
                <a:cs typeface="Segoe UI" panose="020B0502040204020203" pitchFamily="34" charset="0"/>
              </a:rPr>
              <a:t>) </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 A) Students will acquire the skills to investigate the world of work in relation to knowledge of self and to make informed career decisions.</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Standards B) Students will employ strategies to achieve future career goals with success and satisfaction.</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 C) Students will understand the relationship between personal qualities, education, training and the world of work.</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Personal/Social Development Standard B) Students will make decisions, set goals and take necessary action to achieve goals.</a:t>
            </a:r>
          </a:p>
          <a:p>
            <a:pPr marL="685800" lvl="1" indent="-22860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National Business Education Standards </a:t>
            </a:r>
            <a:r>
              <a:rPr lang="en-US" sz="1200" dirty="0" smtClean="0">
                <a:latin typeface="Segoe UI" panose="020B0502040204020203" pitchFamily="34" charset="0"/>
                <a:ea typeface="Segoe UI" panose="020B0502040204020203" pitchFamily="34" charset="0"/>
                <a:cs typeface="Segoe UI" panose="020B0502040204020203" pitchFamily="34" charset="0"/>
              </a:rPr>
              <a:t>– </a:t>
            </a:r>
            <a:r>
              <a:rPr lang="en-US" sz="1200" dirty="0">
                <a:latin typeface="Segoe UI" panose="020B0502040204020203" pitchFamily="34" charset="0"/>
                <a:ea typeface="Segoe UI" panose="020B0502040204020203" pitchFamily="34" charset="0"/>
                <a:cs typeface="Segoe UI" panose="020B0502040204020203" pitchFamily="34" charset="0"/>
              </a:rPr>
              <a:t>(</a:t>
            </a:r>
            <a:r>
              <a:rPr lang="en-US" sz="1200" u="sng" dirty="0">
                <a:latin typeface="Segoe UI" panose="020B0502040204020203" pitchFamily="34" charset="0"/>
                <a:ea typeface="Segoe UI" panose="020B0502040204020203" pitchFamily="34" charset="0"/>
                <a:cs typeface="Segoe UI" panose="020B0502040204020203" pitchFamily="34" charset="0"/>
                <a:hlinkClick r:id="rId5"/>
              </a:rPr>
              <a:t>http://www.nbea.org/newsite/curriculum/standards/</a:t>
            </a:r>
            <a:r>
              <a:rPr lang="en-US" sz="1200" dirty="0">
                <a:latin typeface="Segoe UI" panose="020B0502040204020203" pitchFamily="34" charset="0"/>
                <a:ea typeface="Segoe UI" panose="020B0502040204020203" pitchFamily="34" charset="0"/>
                <a:cs typeface="Segoe UI" panose="020B0502040204020203" pitchFamily="34" charset="0"/>
              </a:rPr>
              <a:t>) </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 #1, Self-Awareness) Assess personal skills, abilities, and aptitudes and personal strengths and weaknesses as they relate to career exploration and development.</a:t>
            </a:r>
          </a:p>
          <a:p>
            <a:pPr marL="1200150"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 #4, Career Strategy) Apply knowledge gained from individual assessment to a comprehensive set of goals and an individual career plan</a:t>
            </a:r>
            <a:r>
              <a:rPr lang="en-US" sz="1200" dirty="0" smtClean="0">
                <a:latin typeface="Segoe UI" panose="020B0502040204020203" pitchFamily="34" charset="0"/>
                <a:ea typeface="Segoe UI" panose="020B0502040204020203" pitchFamily="34" charset="0"/>
                <a:cs typeface="Segoe UI" panose="020B0502040204020203" pitchFamily="34" charset="0"/>
              </a:rPr>
              <a:t>.</a:t>
            </a:r>
            <a:endParaRPr lang="en-US" sz="1200" dirty="0">
              <a:latin typeface="Segoe UI" panose="020B0502040204020203" pitchFamily="34" charset="0"/>
              <a:ea typeface="Segoe UI" panose="020B0502040204020203" pitchFamily="34" charset="0"/>
              <a:cs typeface="Segoe UI" panose="020B0502040204020203" pitchFamily="34" charset="0"/>
            </a:endParaRPr>
          </a:p>
        </p:txBody>
      </p:sp>
      <p:sp>
        <p:nvSpPr>
          <p:cNvPr id="10" name="TextBox 9"/>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18" name="Group 17"/>
          <p:cNvGrpSpPr/>
          <p:nvPr/>
        </p:nvGrpSpPr>
        <p:grpSpPr>
          <a:xfrm>
            <a:off x="0" y="787393"/>
            <a:ext cx="12192000" cy="960120"/>
            <a:chOff x="0" y="787393"/>
            <a:chExt cx="12192000" cy="960120"/>
          </a:xfrm>
        </p:grpSpPr>
        <p:sp>
          <p:nvSpPr>
            <p:cNvPr id="19" name="Rectangle 18"/>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903421" y="787393"/>
              <a:ext cx="960120" cy="960120"/>
              <a:chOff x="9903421" y="787393"/>
              <a:chExt cx="960120" cy="960120"/>
            </a:xfrm>
          </p:grpSpPr>
          <p:sp>
            <p:nvSpPr>
              <p:cNvPr id="24" name="Rectangle 23"/>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1" name="Group 20"/>
            <p:cNvGrpSpPr/>
            <p:nvPr/>
          </p:nvGrpSpPr>
          <p:grpSpPr>
            <a:xfrm>
              <a:off x="10937240" y="787393"/>
              <a:ext cx="960120" cy="960120"/>
              <a:chOff x="10937240" y="787393"/>
              <a:chExt cx="960120" cy="960120"/>
            </a:xfrm>
          </p:grpSpPr>
          <p:sp>
            <p:nvSpPr>
              <p:cNvPr id="22" name="Rectangle 21"/>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4196103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536140"/>
            <a:ext cx="9537700" cy="523220"/>
          </a:xfrm>
          <a:prstGeom prst="rect">
            <a:avLst/>
          </a:prstGeom>
          <a:noFill/>
        </p:spPr>
        <p:txBody>
          <a:bodyPr wrap="square" rtlCol="0">
            <a:spAutoFit/>
          </a:bodyPr>
          <a:lstStyle/>
          <a:p>
            <a:r>
              <a:rPr lang="en-US" sz="2800" b="1" dirty="0">
                <a:latin typeface="Segoe UI" panose="020B0502040204020203" pitchFamily="34" charset="0"/>
                <a:ea typeface="Segoe UI" panose="020B0502040204020203" pitchFamily="34" charset="0"/>
                <a:cs typeface="Segoe UI" panose="020B0502040204020203" pitchFamily="34" charset="0"/>
              </a:rPr>
              <a:t>Lesson </a:t>
            </a:r>
            <a:r>
              <a:rPr lang="en-US" sz="2800" b="1" dirty="0" smtClean="0">
                <a:latin typeface="Segoe UI" panose="020B0502040204020203" pitchFamily="34" charset="0"/>
                <a:ea typeface="Segoe UI" panose="020B0502040204020203" pitchFamily="34" charset="0"/>
                <a:cs typeface="Segoe UI" panose="020B0502040204020203" pitchFamily="34" charset="0"/>
              </a:rPr>
              <a:t>1: </a:t>
            </a:r>
            <a:r>
              <a:rPr lang="en-US" sz="2800" b="1" dirty="0">
                <a:latin typeface="Segoe UI" panose="020B0502040204020203" pitchFamily="34" charset="0"/>
                <a:ea typeface="Segoe UI" panose="020B0502040204020203" pitchFamily="34" charset="0"/>
                <a:cs typeface="Segoe UI" panose="020B0502040204020203" pitchFamily="34" charset="0"/>
              </a:rPr>
              <a:t>Discover careers that match your </a:t>
            </a:r>
            <a:r>
              <a:rPr lang="en-US" sz="2800" b="1" dirty="0" smtClean="0">
                <a:latin typeface="Segoe UI" panose="020B0502040204020203" pitchFamily="34" charset="0"/>
                <a:ea typeface="Segoe UI" panose="020B0502040204020203" pitchFamily="34" charset="0"/>
                <a:cs typeface="Segoe UI" panose="020B0502040204020203" pitchFamily="34" charset="0"/>
              </a:rPr>
              <a:t>interests.</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9956800"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Identify and use a career interest survey that can be used to match student interests to potential career paths.</a:t>
            </a: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discuss the benefits of selecting a career path that matches their interests.  They will review four different types of career interest inventories available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  They will complete at least one of the interest inventories and save their results.</a:t>
            </a:r>
          </a:p>
        </p:txBody>
      </p:sp>
      <p:sp>
        <p:nvSpPr>
          <p:cNvPr id="14" name="TextBox 13"/>
          <p:cNvSpPr txBox="1"/>
          <p:nvPr/>
        </p:nvSpPr>
        <p:spPr>
          <a:xfrm>
            <a:off x="139700" y="3082823"/>
            <a:ext cx="9017000" cy="1815882"/>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Questions:</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Do you know what career or career field that you want to go into?</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How did you make that decision?</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can you do to help you make that decision?</a:t>
            </a:r>
            <a:endParaRPr lang="en-US" sz="1400" dirty="0">
              <a:latin typeface="Segoe UI" panose="020B0502040204020203" pitchFamily="34" charset="0"/>
              <a:ea typeface="Segoe UI" panose="020B0502040204020203" pitchFamily="34" charset="0"/>
              <a:cs typeface="Segoe UI" panose="020B0502040204020203" pitchFamily="34" charset="0"/>
            </a:endParaRP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Have you ever talked to someone who loves their job? Someone who dislikes their job?</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Why do they like or dislike their job?</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Why is it important to select a career path that matches your interests?</a:t>
            </a:r>
          </a:p>
          <a:p>
            <a:pPr marL="0" lvl="1"/>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5" name="TextBox 14"/>
          <p:cNvSpPr txBox="1"/>
          <p:nvPr/>
        </p:nvSpPr>
        <p:spPr>
          <a:xfrm>
            <a:off x="184854" y="4748520"/>
            <a:ext cx="11849100" cy="1815882"/>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Provide an overview of the career interest inventories available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1143000" lvl="2" indent="-342900">
              <a:buFont typeface="+mj-lt"/>
              <a:buAutoNum type="alphaLcPeriod"/>
            </a:pPr>
            <a:r>
              <a:rPr lang="en-US" sz="1400" dirty="0" smtClean="0">
                <a:latin typeface="Segoe UI" panose="020B0502040204020203" pitchFamily="34" charset="0"/>
                <a:ea typeface="Segoe UI" panose="020B0502040204020203" pitchFamily="34" charset="0"/>
                <a:cs typeface="Segoe UI" panose="020B0502040204020203" pitchFamily="34" charset="0"/>
              </a:rPr>
              <a:t>Interest Profiler</a:t>
            </a:r>
          </a:p>
          <a:p>
            <a:pPr marL="1143000" lvl="2" indent="-342900">
              <a:buFont typeface="+mj-lt"/>
              <a:buAutoNum type="alphaLcPeriod"/>
            </a:pPr>
            <a:r>
              <a:rPr lang="en-US" sz="1400" dirty="0" smtClean="0">
                <a:latin typeface="Segoe UI" panose="020B0502040204020203" pitchFamily="34" charset="0"/>
                <a:ea typeface="Segoe UI" panose="020B0502040204020203" pitchFamily="34" charset="0"/>
                <a:cs typeface="Segoe UI" panose="020B0502040204020203" pitchFamily="34" charset="0"/>
              </a:rPr>
              <a:t>SKILLS Profiler</a:t>
            </a:r>
          </a:p>
          <a:p>
            <a:pPr marL="1143000" lvl="2" indent="-342900">
              <a:buFont typeface="+mj-lt"/>
              <a:buAutoNum type="alphaLcPeriod"/>
            </a:pPr>
            <a:r>
              <a:rPr lang="en-US" sz="1400" dirty="0" smtClean="0">
                <a:latin typeface="Segoe UI" panose="020B0502040204020203" pitchFamily="34" charset="0"/>
                <a:ea typeface="Segoe UI" panose="020B0502040204020203" pitchFamily="34" charset="0"/>
                <a:cs typeface="Segoe UI" panose="020B0502040204020203" pitchFamily="34" charset="0"/>
              </a:rPr>
              <a:t>Work Importance Locator</a:t>
            </a:r>
          </a:p>
          <a:p>
            <a:pPr marL="1143000" lvl="2" indent="-342900">
              <a:buFont typeface="+mj-lt"/>
              <a:buAutoNum type="alphaLcPeriod"/>
            </a:pPr>
            <a:r>
              <a:rPr lang="en-US" sz="1400" dirty="0" smtClean="0">
                <a:latin typeface="Segoe UI" panose="020B0502040204020203" pitchFamily="34" charset="0"/>
                <a:ea typeface="Segoe UI" panose="020B0502040204020203" pitchFamily="34" charset="0"/>
                <a:cs typeface="Segoe UI" panose="020B0502040204020203" pitchFamily="34" charset="0"/>
              </a:rPr>
              <a:t>Career Cluster Profiler</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complete the Career Custer interest inventory.</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 will use their results as a starting point to explore careers in the next step.</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3" name="Group 2"/>
          <p:cNvGrpSpPr/>
          <p:nvPr/>
        </p:nvGrpSpPr>
        <p:grpSpPr>
          <a:xfrm>
            <a:off x="195619" y="1454"/>
            <a:ext cx="9674860" cy="523220"/>
            <a:chOff x="195619" y="1454"/>
            <a:chExt cx="9674860" cy="523220"/>
          </a:xfrm>
        </p:grpSpPr>
        <p:sp>
          <p:nvSpPr>
            <p:cNvPr id="19" name="TextBox 18"/>
            <p:cNvSpPr txBox="1"/>
            <p:nvPr/>
          </p:nvSpPr>
          <p:spPr>
            <a:xfrm>
              <a:off x="332779" y="1454"/>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Explore Careers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Oval 1"/>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18" name="Group 17"/>
          <p:cNvGrpSpPr/>
          <p:nvPr/>
        </p:nvGrpSpPr>
        <p:grpSpPr>
          <a:xfrm>
            <a:off x="0" y="787393"/>
            <a:ext cx="12192000" cy="960120"/>
            <a:chOff x="0" y="787393"/>
            <a:chExt cx="12192000" cy="960120"/>
          </a:xfrm>
        </p:grpSpPr>
        <p:sp>
          <p:nvSpPr>
            <p:cNvPr id="20" name="Rectangle 19"/>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9903421" y="787393"/>
              <a:ext cx="960120" cy="960120"/>
              <a:chOff x="9903421" y="787393"/>
              <a:chExt cx="960120" cy="960120"/>
            </a:xfrm>
          </p:grpSpPr>
          <p:sp>
            <p:nvSpPr>
              <p:cNvPr id="25" name="Rectangle 24"/>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2" name="Group 21"/>
            <p:cNvGrpSpPr/>
            <p:nvPr/>
          </p:nvGrpSpPr>
          <p:grpSpPr>
            <a:xfrm>
              <a:off x="10937240" y="787393"/>
              <a:ext cx="960120" cy="960120"/>
              <a:chOff x="10937240" y="787393"/>
              <a:chExt cx="960120" cy="960120"/>
            </a:xfrm>
          </p:grpSpPr>
          <p:sp>
            <p:nvSpPr>
              <p:cNvPr id="23" name="Rectangle 22"/>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3556787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9405"/>
            <a:ext cx="7670800" cy="830997"/>
          </a:xfrm>
          <a:prstGeom prst="rect">
            <a:avLst/>
          </a:prstGeom>
          <a:noFill/>
        </p:spPr>
        <p:txBody>
          <a:bodyPr wrap="square" rtlCol="0">
            <a:spAutoFit/>
          </a:bodyPr>
          <a:lstStyle/>
          <a:p>
            <a:pPr marL="1485900" indent="-1485900"/>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2:  Explore jobs, required skills/credentials, and wage information.</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461533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Define and locate occupational information.</a:t>
            </a: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discuss the examples of occupational information and identify why each is important to consider.  Students will review occupational information for careers that match their interests and record their findings.</a:t>
            </a:r>
          </a:p>
        </p:txBody>
      </p:sp>
      <p:sp>
        <p:nvSpPr>
          <p:cNvPr id="14" name="TextBox 13"/>
          <p:cNvSpPr txBox="1"/>
          <p:nvPr/>
        </p:nvSpPr>
        <p:spPr>
          <a:xfrm>
            <a:off x="139699" y="3304925"/>
            <a:ext cx="9290051" cy="1600438"/>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Questions:</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If you were going to interview a person to learn about their job what would you ask?  What is the salary range for the job?  What do they do in their job?  How long did they have to go to school?</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is Labor Market Information?  How would you feel if you spent your time and money to get trained and then you could not find a job?</a:t>
            </a:r>
            <a:endParaRPr lang="en-US" sz="1400" dirty="0">
              <a:latin typeface="Segoe UI" panose="020B0502040204020203" pitchFamily="34" charset="0"/>
              <a:ea typeface="Segoe UI" panose="020B0502040204020203" pitchFamily="34" charset="0"/>
              <a:cs typeface="Segoe UI" panose="020B0502040204020203" pitchFamily="34" charset="0"/>
            </a:endParaRP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is occupational information?  What are some examples of occupational information that you should  consider when selecting a career?</a:t>
            </a:r>
          </a:p>
        </p:txBody>
      </p:sp>
      <p:sp>
        <p:nvSpPr>
          <p:cNvPr id="15" name="TextBox 14"/>
          <p:cNvSpPr txBox="1"/>
          <p:nvPr/>
        </p:nvSpPr>
        <p:spPr>
          <a:xfrm>
            <a:off x="139700" y="5123238"/>
            <a:ext cx="11849100" cy="1169551"/>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the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look up the career information in Illinois workNet</a:t>
            </a:r>
            <a:r>
              <a:rPr lang="en-US" sz="1400" dirty="0">
                <a:latin typeface="Segoe UI" panose="020B0502040204020203" pitchFamily="34" charset="0"/>
                <a:ea typeface="Segoe UI" panose="020B0502040204020203" pitchFamily="34" charset="0"/>
                <a:cs typeface="Segoe UI" panose="020B0502040204020203" pitchFamily="34" charset="0"/>
              </a:rPr>
              <a:t> </a:t>
            </a:r>
            <a:r>
              <a:rPr lang="en-US" sz="1400" dirty="0" smtClean="0">
                <a:latin typeface="Segoe UI" panose="020B0502040204020203" pitchFamily="34" charset="0"/>
                <a:ea typeface="Segoe UI" panose="020B0502040204020203" pitchFamily="34" charset="0"/>
                <a:cs typeface="Segoe UI" panose="020B0502040204020203" pitchFamily="34" charset="0"/>
              </a:rPr>
              <a:t>for the career that match their interests (based on the interest survey results in lesson 1).</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record their findings in their career plan form.</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332779" y="33448"/>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Explore Careers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20" name="Oval 19"/>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3" name="Group 12"/>
          <p:cNvGrpSpPr/>
          <p:nvPr/>
        </p:nvGrpSpPr>
        <p:grpSpPr>
          <a:xfrm>
            <a:off x="0" y="787393"/>
            <a:ext cx="12192000" cy="960120"/>
            <a:chOff x="0" y="787393"/>
            <a:chExt cx="12192000" cy="960120"/>
          </a:xfrm>
        </p:grpSpPr>
        <p:sp>
          <p:nvSpPr>
            <p:cNvPr id="18" name="Rectangle 17"/>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9903421" y="787393"/>
              <a:ext cx="960120" cy="960120"/>
              <a:chOff x="9903421" y="787393"/>
              <a:chExt cx="960120" cy="960120"/>
            </a:xfrm>
          </p:grpSpPr>
          <p:sp>
            <p:nvSpPr>
              <p:cNvPr id="25" name="Rectangle 24"/>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2" name="Group 21"/>
            <p:cNvGrpSpPr/>
            <p:nvPr/>
          </p:nvGrpSpPr>
          <p:grpSpPr>
            <a:xfrm>
              <a:off x="10937240" y="787393"/>
              <a:ext cx="960120" cy="960120"/>
              <a:chOff x="10937240" y="787393"/>
              <a:chExt cx="960120" cy="960120"/>
            </a:xfrm>
          </p:grpSpPr>
          <p:sp>
            <p:nvSpPr>
              <p:cNvPr id="23" name="Rectangle 22"/>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2339955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366" y="593800"/>
            <a:ext cx="10042525"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3</a:t>
            </a:r>
            <a:r>
              <a:rPr lang="en-US" sz="2400" b="1" dirty="0" smtClean="0">
                <a:latin typeface="Segoe UI" panose="020B0502040204020203" pitchFamily="34" charset="0"/>
                <a:ea typeface="Segoe UI" panose="020B0502040204020203" pitchFamily="34" charset="0"/>
                <a:cs typeface="Segoe UI" panose="020B0502040204020203" pitchFamily="34" charset="0"/>
              </a:rPr>
              <a:t>: Identify your soft skills that are required for all careers.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10207171"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Identify soft skills and demonstrate an understanding of the importance of good soft skills in the workplace.</a:t>
            </a: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that soft skills are required regardless of the industry they pursue.  They will identify their current soft skills and how those skills are useful in the workplace.</a:t>
            </a:r>
          </a:p>
        </p:txBody>
      </p:sp>
      <p:sp>
        <p:nvSpPr>
          <p:cNvPr id="15" name="TextBox 14"/>
          <p:cNvSpPr txBox="1"/>
          <p:nvPr/>
        </p:nvSpPr>
        <p:spPr>
          <a:xfrm>
            <a:off x="139700" y="3145991"/>
            <a:ext cx="9220200" cy="2677656"/>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Break into small groups and assign each group a soft skill area.</a:t>
            </a:r>
          </a:p>
          <a:p>
            <a:pPr marL="571500" lvl="1" indent="-342900">
              <a:buFont typeface="+mj-lt"/>
              <a:buAutoNum type="arabicPeriod"/>
            </a:pP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marL="571500" lvl="1" indent="-342900">
              <a:buFont typeface="+mj-lt"/>
              <a:buAutoNum type="arabicPeriod"/>
            </a:pPr>
            <a:endParaRPr lang="en-US" sz="1400" dirty="0">
              <a:latin typeface="Segoe UI" panose="020B0502040204020203" pitchFamily="34" charset="0"/>
              <a:ea typeface="Segoe UI" panose="020B0502040204020203" pitchFamily="34" charset="0"/>
              <a:cs typeface="Segoe UI" panose="020B0502040204020203" pitchFamily="34" charset="0"/>
            </a:endParaRPr>
          </a:p>
          <a:p>
            <a:pPr marL="571500" lvl="1" indent="-342900">
              <a:buFont typeface="+mj-lt"/>
              <a:buAutoNum type="arabicPeriod"/>
            </a:pP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marL="571500" lvl="1" indent="-342900">
              <a:buFont typeface="+mj-lt"/>
              <a:buAutoNum type="arabicPeriod"/>
            </a:pPr>
            <a:endParaRPr lang="en-US" sz="1400" dirty="0">
              <a:latin typeface="Segoe UI" panose="020B0502040204020203" pitchFamily="34" charset="0"/>
              <a:ea typeface="Segoe UI" panose="020B0502040204020203" pitchFamily="34" charset="0"/>
              <a:cs typeface="Segoe UI" panose="020B0502040204020203" pitchFamily="34" charset="0"/>
            </a:endParaRPr>
          </a:p>
          <a:p>
            <a:pPr marL="571500" lvl="1" indent="-342900">
              <a:buFont typeface="+mj-lt"/>
              <a:buAutoNum type="arabicPeriod"/>
            </a:pP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discuss the scenarios and watch the videos. </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Groups identify their top 5 soft skills and provide an example of why this would be important in the workplace.  </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Groups present the information to all groups.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identify their soft skills.</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332779" y="-10617"/>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Explore Careers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TextBox 1"/>
          <p:cNvSpPr txBox="1"/>
          <p:nvPr/>
        </p:nvSpPr>
        <p:spPr>
          <a:xfrm>
            <a:off x="679627" y="3653738"/>
            <a:ext cx="2857500" cy="954107"/>
          </a:xfrm>
          <a:prstGeom prst="rect">
            <a:avLst/>
          </a:prstGeom>
          <a:noFill/>
        </p:spPr>
        <p:txBody>
          <a:bodyPr wrap="square" rtlCol="0">
            <a:spAutoFit/>
          </a:bodyPr>
          <a:lstStyle/>
          <a:p>
            <a:pPr indent="-114300"/>
            <a:r>
              <a:rPr lang="en-US" sz="1400" u="sng" dirty="0" smtClean="0">
                <a:latin typeface="Segoe UI" panose="020B0502040204020203" pitchFamily="34" charset="0"/>
                <a:ea typeface="Segoe UI" panose="020B0502040204020203" pitchFamily="34" charset="0"/>
                <a:cs typeface="Segoe UI" panose="020B0502040204020203" pitchFamily="34" charset="0"/>
              </a:rPr>
              <a:t>Group 1</a:t>
            </a:r>
          </a:p>
          <a:p>
            <a:pPr indent="-114300"/>
            <a:r>
              <a:rPr lang="en-US" sz="1400" dirty="0" smtClean="0">
                <a:latin typeface="Segoe UI" panose="020B0502040204020203" pitchFamily="34" charset="0"/>
                <a:ea typeface="Segoe UI" panose="020B0502040204020203" pitchFamily="34" charset="0"/>
                <a:cs typeface="Segoe UI" panose="020B0502040204020203" pitchFamily="34" charset="0"/>
              </a:rPr>
              <a:t>Communication</a:t>
            </a:r>
            <a:endParaRPr lang="en-US" sz="1400" dirty="0">
              <a:latin typeface="Segoe UI" panose="020B0502040204020203" pitchFamily="34" charset="0"/>
              <a:ea typeface="Segoe UI" panose="020B0502040204020203" pitchFamily="34" charset="0"/>
              <a:cs typeface="Segoe UI" panose="020B0502040204020203" pitchFamily="34" charset="0"/>
            </a:endParaRPr>
          </a:p>
          <a:p>
            <a:pPr indent="-114300"/>
            <a:r>
              <a:rPr lang="en-US" sz="1400" dirty="0">
                <a:latin typeface="Segoe UI" panose="020B0502040204020203" pitchFamily="34" charset="0"/>
                <a:ea typeface="Segoe UI" panose="020B0502040204020203" pitchFamily="34" charset="0"/>
                <a:cs typeface="Segoe UI" panose="020B0502040204020203" pitchFamily="34" charset="0"/>
              </a:rPr>
              <a:t>Reasoning/Problem Solving</a:t>
            </a:r>
          </a:p>
          <a:p>
            <a:pPr indent="-114300"/>
            <a:r>
              <a:rPr lang="en-US" sz="1400" dirty="0">
                <a:latin typeface="Segoe UI" panose="020B0502040204020203" pitchFamily="34" charset="0"/>
                <a:ea typeface="Segoe UI" panose="020B0502040204020203" pitchFamily="34" charset="0"/>
                <a:cs typeface="Segoe UI" panose="020B0502040204020203" pitchFamily="34" charset="0"/>
              </a:rPr>
              <a:t>Understanding the Big </a:t>
            </a:r>
            <a:r>
              <a:rPr lang="en-US" sz="1400" dirty="0" smtClean="0">
                <a:latin typeface="Segoe UI" panose="020B0502040204020203" pitchFamily="34" charset="0"/>
                <a:ea typeface="Segoe UI" panose="020B0502040204020203" pitchFamily="34" charset="0"/>
                <a:cs typeface="Segoe UI" panose="020B0502040204020203" pitchFamily="34" charset="0"/>
              </a:rPr>
              <a:t>Picture</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18" name="TextBox 17"/>
          <p:cNvSpPr txBox="1"/>
          <p:nvPr/>
        </p:nvSpPr>
        <p:spPr>
          <a:xfrm>
            <a:off x="3537127" y="3658595"/>
            <a:ext cx="2057400" cy="954107"/>
          </a:xfrm>
          <a:prstGeom prst="rect">
            <a:avLst/>
          </a:prstGeom>
          <a:noFill/>
        </p:spPr>
        <p:txBody>
          <a:bodyPr wrap="square" rtlCol="0">
            <a:spAutoFit/>
          </a:bodyPr>
          <a:lstStyle/>
          <a:p>
            <a:pPr indent="-114300"/>
            <a:r>
              <a:rPr lang="en-US" sz="1400" u="sng" dirty="0" smtClean="0">
                <a:latin typeface="Segoe UI" panose="020B0502040204020203" pitchFamily="34" charset="0"/>
                <a:ea typeface="Segoe UI" panose="020B0502040204020203" pitchFamily="34" charset="0"/>
                <a:cs typeface="Segoe UI" panose="020B0502040204020203" pitchFamily="34" charset="0"/>
              </a:rPr>
              <a:t>Group 2</a:t>
            </a:r>
          </a:p>
          <a:p>
            <a:pPr indent="-114300"/>
            <a:r>
              <a:rPr lang="en-US" sz="1400" dirty="0" smtClean="0">
                <a:latin typeface="Segoe UI" panose="020B0502040204020203" pitchFamily="34" charset="0"/>
                <a:ea typeface="Segoe UI" panose="020B0502040204020203" pitchFamily="34" charset="0"/>
                <a:cs typeface="Segoe UI" panose="020B0502040204020203" pitchFamily="34" charset="0"/>
              </a:rPr>
              <a:t>Positive </a:t>
            </a:r>
            <a:r>
              <a:rPr lang="en-US" sz="1400" dirty="0">
                <a:latin typeface="Segoe UI" panose="020B0502040204020203" pitchFamily="34" charset="0"/>
                <a:ea typeface="Segoe UI" panose="020B0502040204020203" pitchFamily="34" charset="0"/>
                <a:cs typeface="Segoe UI" panose="020B0502040204020203" pitchFamily="34" charset="0"/>
              </a:rPr>
              <a:t>Attitude</a:t>
            </a:r>
          </a:p>
          <a:p>
            <a:pPr indent="-114300"/>
            <a:r>
              <a:rPr lang="en-US" sz="1400" dirty="0">
                <a:latin typeface="Segoe UI" panose="020B0502040204020203" pitchFamily="34" charset="0"/>
                <a:ea typeface="Segoe UI" panose="020B0502040204020203" pitchFamily="34" charset="0"/>
                <a:cs typeface="Segoe UI" panose="020B0502040204020203" pitchFamily="34" charset="0"/>
              </a:rPr>
              <a:t>Work Ethic</a:t>
            </a:r>
          </a:p>
          <a:p>
            <a:pPr indent="-114300"/>
            <a:r>
              <a:rPr lang="en-US" sz="1400" dirty="0">
                <a:latin typeface="Segoe UI" panose="020B0502040204020203" pitchFamily="34" charset="0"/>
                <a:ea typeface="Segoe UI" panose="020B0502040204020203" pitchFamily="34" charset="0"/>
                <a:cs typeface="Segoe UI" panose="020B0502040204020203" pitchFamily="34" charset="0"/>
              </a:rPr>
              <a:t>Career </a:t>
            </a:r>
            <a:r>
              <a:rPr lang="en-US" sz="1400" dirty="0" smtClean="0">
                <a:latin typeface="Segoe UI" panose="020B0502040204020203" pitchFamily="34" charset="0"/>
                <a:ea typeface="Segoe UI" panose="020B0502040204020203" pitchFamily="34" charset="0"/>
                <a:cs typeface="Segoe UI" panose="020B0502040204020203" pitchFamily="34" charset="0"/>
              </a:rPr>
              <a:t>Development</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20" name="TextBox 19"/>
          <p:cNvSpPr txBox="1"/>
          <p:nvPr/>
        </p:nvSpPr>
        <p:spPr>
          <a:xfrm>
            <a:off x="5746926" y="3669439"/>
            <a:ext cx="3110797" cy="954107"/>
          </a:xfrm>
          <a:prstGeom prst="rect">
            <a:avLst/>
          </a:prstGeom>
          <a:noFill/>
        </p:spPr>
        <p:txBody>
          <a:bodyPr wrap="square" rtlCol="0">
            <a:spAutoFit/>
          </a:bodyPr>
          <a:lstStyle/>
          <a:p>
            <a:pPr indent="-114300"/>
            <a:r>
              <a:rPr lang="en-US" sz="1400" u="sng" dirty="0" smtClean="0">
                <a:latin typeface="Segoe UI" panose="020B0502040204020203" pitchFamily="34" charset="0"/>
                <a:ea typeface="Segoe UI" panose="020B0502040204020203" pitchFamily="34" charset="0"/>
                <a:cs typeface="Segoe UI" panose="020B0502040204020203" pitchFamily="34" charset="0"/>
              </a:rPr>
              <a:t>Group 3</a:t>
            </a:r>
          </a:p>
          <a:p>
            <a:pPr indent="-114300"/>
            <a:r>
              <a:rPr lang="en-US" sz="1400" dirty="0" smtClean="0">
                <a:latin typeface="Segoe UI" panose="020B0502040204020203" pitchFamily="34" charset="0"/>
                <a:ea typeface="Segoe UI" panose="020B0502040204020203" pitchFamily="34" charset="0"/>
                <a:cs typeface="Segoe UI" panose="020B0502040204020203" pitchFamily="34" charset="0"/>
              </a:rPr>
              <a:t>Leadership </a:t>
            </a:r>
            <a:r>
              <a:rPr lang="en-US" sz="1400" dirty="0">
                <a:latin typeface="Segoe UI" panose="020B0502040204020203" pitchFamily="34" charset="0"/>
                <a:ea typeface="Segoe UI" panose="020B0502040204020203" pitchFamily="34" charset="0"/>
                <a:cs typeface="Segoe UI" panose="020B0502040204020203" pitchFamily="34" charset="0"/>
              </a:rPr>
              <a:t>and Teamwork</a:t>
            </a:r>
          </a:p>
          <a:p>
            <a:pPr indent="-114300"/>
            <a:r>
              <a:rPr lang="en-US" sz="1400" dirty="0">
                <a:latin typeface="Segoe UI" panose="020B0502040204020203" pitchFamily="34" charset="0"/>
                <a:ea typeface="Segoe UI" panose="020B0502040204020203" pitchFamily="34" charset="0"/>
                <a:cs typeface="Segoe UI" panose="020B0502040204020203" pitchFamily="34" charset="0"/>
              </a:rPr>
              <a:t>Attendance and Self-presentation</a:t>
            </a:r>
          </a:p>
          <a:p>
            <a:pPr indent="-114300"/>
            <a:r>
              <a:rPr lang="en-US" sz="1400" dirty="0">
                <a:latin typeface="Segoe UI" panose="020B0502040204020203" pitchFamily="34" charset="0"/>
                <a:ea typeface="Segoe UI" panose="020B0502040204020203" pitchFamily="34" charset="0"/>
                <a:cs typeface="Segoe UI" panose="020B0502040204020203" pitchFamily="34" charset="0"/>
              </a:rPr>
              <a:t>Independence and Initiative</a:t>
            </a:r>
          </a:p>
        </p:txBody>
      </p:sp>
      <p:sp>
        <p:nvSpPr>
          <p:cNvPr id="3" name="Rectangle 2"/>
          <p:cNvSpPr/>
          <p:nvPr/>
        </p:nvSpPr>
        <p:spPr>
          <a:xfrm>
            <a:off x="101600" y="5823647"/>
            <a:ext cx="11553268" cy="954107"/>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Workplace evaluations include soft skills.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Soft skills should be incorporated into your resume.</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You can start working on improving your soft skills today!</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21" name="Oval 20"/>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TextBox 3"/>
          <p:cNvSpPr txBox="1"/>
          <p:nvPr/>
        </p:nvSpPr>
        <p:spPr>
          <a:xfrm>
            <a:off x="1676400" y="5807946"/>
            <a:ext cx="1944508" cy="276999"/>
          </a:xfrm>
          <a:prstGeom prst="rect">
            <a:avLst/>
          </a:prstGeom>
          <a:noFill/>
        </p:spPr>
        <p:txBody>
          <a:bodyPr wrap="square" rtlCol="0">
            <a:spAutoFit/>
          </a:bodyPr>
          <a:lstStyle/>
          <a:p>
            <a:r>
              <a:rPr lang="en-US" sz="1200" i="1" dirty="0" smtClean="0">
                <a:latin typeface="Segoe UI" panose="020B0502040204020203" pitchFamily="34" charset="0"/>
                <a:ea typeface="Segoe UI" panose="020B0502040204020203" pitchFamily="34" charset="0"/>
                <a:cs typeface="Segoe UI" panose="020B0502040204020203" pitchFamily="34" charset="0"/>
              </a:rPr>
              <a:t>(Continued on next page)</a:t>
            </a:r>
            <a:endParaRPr lang="en-US" sz="12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22" name="Group 21"/>
          <p:cNvGrpSpPr/>
          <p:nvPr/>
        </p:nvGrpSpPr>
        <p:grpSpPr>
          <a:xfrm>
            <a:off x="0" y="787393"/>
            <a:ext cx="12192000" cy="960120"/>
            <a:chOff x="0" y="787393"/>
            <a:chExt cx="12192000" cy="960120"/>
          </a:xfrm>
        </p:grpSpPr>
        <p:sp>
          <p:nvSpPr>
            <p:cNvPr id="23" name="Rectangle 22"/>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9903421" y="787393"/>
              <a:ext cx="960120" cy="960120"/>
              <a:chOff x="9903421" y="787393"/>
              <a:chExt cx="960120" cy="960120"/>
            </a:xfrm>
          </p:grpSpPr>
          <p:sp>
            <p:nvSpPr>
              <p:cNvPr id="28" name="Rectangle 27"/>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5" name="Group 24"/>
            <p:cNvGrpSpPr/>
            <p:nvPr/>
          </p:nvGrpSpPr>
          <p:grpSpPr>
            <a:xfrm>
              <a:off x="10937240" y="787393"/>
              <a:ext cx="960120" cy="960120"/>
              <a:chOff x="10937240" y="787393"/>
              <a:chExt cx="960120" cy="960120"/>
            </a:xfrm>
          </p:grpSpPr>
          <p:sp>
            <p:nvSpPr>
              <p:cNvPr id="26" name="Rectangle 25"/>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1807535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332779" y="-10617"/>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Explore Careers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256255" y="1706550"/>
            <a:ext cx="8158402" cy="2462213"/>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 </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Communication: List different ways to communicate information to a group or individual.</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Problem Solving: What are the basic steps to problem solving?</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Big Picture: What is a mission statement and how is it different than company policies and procedures? What other policies can affect a company? </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Positive Attitude: Explain how your attitude can have a positive or negative affect at work.</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Work Ethic: How can you show ethical behavior at work?</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Leadership and Teamwork: What are some characteristics of a good team member?</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Attendance and Self-Presentation: List examples of professional behavior.</a:t>
            </a:r>
          </a:p>
          <a:p>
            <a:pPr marL="3476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Independence and Initiative: List examples of showing initiative.</a:t>
            </a:r>
          </a:p>
          <a:p>
            <a:pPr indent="-228600"/>
            <a:endParaRPr lang="en-US" sz="1400" b="1"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21" name="Oval 20"/>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2" name="TextBox 21"/>
          <p:cNvSpPr txBox="1"/>
          <p:nvPr/>
        </p:nvSpPr>
        <p:spPr>
          <a:xfrm>
            <a:off x="1807029" y="1717240"/>
            <a:ext cx="1944508" cy="276999"/>
          </a:xfrm>
          <a:prstGeom prst="rect">
            <a:avLst/>
          </a:prstGeom>
          <a:noFill/>
        </p:spPr>
        <p:txBody>
          <a:bodyPr wrap="square" rtlCol="0">
            <a:spAutoFit/>
          </a:bodyPr>
          <a:lstStyle/>
          <a:p>
            <a:r>
              <a:rPr lang="en-US" sz="1200" i="1" dirty="0" smtClean="0">
                <a:latin typeface="Segoe UI" panose="020B0502040204020203" pitchFamily="34" charset="0"/>
                <a:ea typeface="Segoe UI" panose="020B0502040204020203" pitchFamily="34" charset="0"/>
                <a:cs typeface="Segoe UI" panose="020B0502040204020203" pitchFamily="34" charset="0"/>
              </a:rPr>
              <a:t>(Continued)</a:t>
            </a:r>
            <a:endParaRPr lang="en-US" sz="12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11" name="Group 10"/>
          <p:cNvGrpSpPr/>
          <p:nvPr/>
        </p:nvGrpSpPr>
        <p:grpSpPr>
          <a:xfrm>
            <a:off x="0" y="787393"/>
            <a:ext cx="12192000" cy="960120"/>
            <a:chOff x="0" y="787393"/>
            <a:chExt cx="12192000" cy="960120"/>
          </a:xfrm>
        </p:grpSpPr>
        <p:sp>
          <p:nvSpPr>
            <p:cNvPr id="13" name="Rectangle 12"/>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9903421" y="787393"/>
              <a:ext cx="960120" cy="960120"/>
              <a:chOff x="9903421" y="787393"/>
              <a:chExt cx="960120" cy="960120"/>
            </a:xfrm>
          </p:grpSpPr>
          <p:sp>
            <p:nvSpPr>
              <p:cNvPr id="23" name="Rectangle 22"/>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15" name="Group 14"/>
            <p:cNvGrpSpPr/>
            <p:nvPr/>
          </p:nvGrpSpPr>
          <p:grpSpPr>
            <a:xfrm>
              <a:off x="10937240" y="787393"/>
              <a:ext cx="960120" cy="960120"/>
              <a:chOff x="10937240" y="787393"/>
              <a:chExt cx="960120" cy="960120"/>
            </a:xfrm>
          </p:grpSpPr>
          <p:sp>
            <p:nvSpPr>
              <p:cNvPr id="18" name="Rectangle 17"/>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
        <p:nvSpPr>
          <p:cNvPr id="16" name="TextBox 15"/>
          <p:cNvSpPr txBox="1"/>
          <p:nvPr/>
        </p:nvSpPr>
        <p:spPr>
          <a:xfrm>
            <a:off x="80366" y="593800"/>
            <a:ext cx="10042525"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3</a:t>
            </a:r>
            <a:r>
              <a:rPr lang="en-US" sz="2400" b="1" dirty="0" smtClean="0">
                <a:latin typeface="Segoe UI" panose="020B0502040204020203" pitchFamily="34" charset="0"/>
                <a:ea typeface="Segoe UI" panose="020B0502040204020203" pitchFamily="34" charset="0"/>
                <a:cs typeface="Segoe UI" panose="020B0502040204020203" pitchFamily="34" charset="0"/>
              </a:rPr>
              <a:t>: Identify your soft skills that are required for all careers.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94062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830997"/>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4: Identify your technical skills, transferable skills, and personal beliefs.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1014185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Identify their transferable </a:t>
            </a:r>
            <a:r>
              <a:rPr lang="en-US" sz="1400" dirty="0">
                <a:latin typeface="Segoe UI" panose="020B0502040204020203" pitchFamily="34" charset="0"/>
                <a:ea typeface="Segoe UI" panose="020B0502040204020203" pitchFamily="34" charset="0"/>
                <a:cs typeface="Segoe UI" panose="020B0502040204020203" pitchFamily="34" charset="0"/>
              </a:rPr>
              <a:t>skills and </a:t>
            </a:r>
            <a:r>
              <a:rPr lang="en-US" sz="1400" dirty="0" smtClean="0">
                <a:latin typeface="Segoe UI" panose="020B0502040204020203" pitchFamily="34" charset="0"/>
                <a:ea typeface="Segoe UI" panose="020B0502040204020203" pitchFamily="34" charset="0"/>
                <a:cs typeface="Segoe UI" panose="020B0502040204020203" pitchFamily="34" charset="0"/>
              </a:rPr>
              <a:t>explain the </a:t>
            </a:r>
            <a:r>
              <a:rPr lang="en-US" sz="1400" dirty="0">
                <a:latin typeface="Segoe UI" panose="020B0502040204020203" pitchFamily="34" charset="0"/>
                <a:ea typeface="Segoe UI" panose="020B0502040204020203" pitchFamily="34" charset="0"/>
                <a:cs typeface="Segoe UI" panose="020B0502040204020203" pitchFamily="34" charset="0"/>
              </a:rPr>
              <a:t>importance of </a:t>
            </a:r>
            <a:r>
              <a:rPr lang="en-US" sz="1400" dirty="0" smtClean="0">
                <a:latin typeface="Segoe UI" panose="020B0502040204020203" pitchFamily="34" charset="0"/>
                <a:ea typeface="Segoe UI" panose="020B0502040204020203" pitchFamily="34" charset="0"/>
                <a:cs typeface="Segoe UI" panose="020B0502040204020203" pitchFamily="34" charset="0"/>
              </a:rPr>
              <a:t>selecting a career that lines up with their personal beliefs.</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discuss the different types of skills they have acquired from past experiences and how they can transfer to their future career path.  They will also discuss the importance of selecting a career that lines up with their personal beliefs. </a:t>
            </a:r>
          </a:p>
        </p:txBody>
      </p:sp>
      <p:sp>
        <p:nvSpPr>
          <p:cNvPr id="15" name="TextBox 14"/>
          <p:cNvSpPr txBox="1"/>
          <p:nvPr/>
        </p:nvSpPr>
        <p:spPr>
          <a:xfrm>
            <a:off x="101600" y="3257108"/>
            <a:ext cx="9220200" cy="1600438"/>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the related </a:t>
            </a:r>
            <a:r>
              <a:rPr lang="en-US" sz="1400" dirty="0">
                <a:latin typeface="Segoe UI" panose="020B0502040204020203" pitchFamily="34" charset="0"/>
                <a:ea typeface="Segoe UI" panose="020B0502040204020203" pitchFamily="34" charset="0"/>
                <a:cs typeface="Segoe UI" panose="020B0502040204020203" pitchFamily="34" charset="0"/>
              </a:rPr>
              <a:t>resources</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develop a list of their values and then prioritize the list.  </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develop a list of transferable skills.  </a:t>
            </a:r>
            <a:endParaRPr lang="en-US" sz="1400" dirty="0">
              <a:latin typeface="Segoe UI" panose="020B0502040204020203" pitchFamily="34" charset="0"/>
              <a:ea typeface="Segoe UI" panose="020B0502040204020203" pitchFamily="34" charset="0"/>
              <a:cs typeface="Segoe UI" panose="020B0502040204020203" pitchFamily="34" charset="0"/>
            </a:endParaRP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Students </a:t>
            </a:r>
            <a:r>
              <a:rPr lang="en-US" sz="1400" dirty="0" smtClean="0">
                <a:latin typeface="Segoe UI" panose="020B0502040204020203" pitchFamily="34" charset="0"/>
                <a:ea typeface="Segoe UI" panose="020B0502040204020203" pitchFamily="34" charset="0"/>
                <a:cs typeface="Segoe UI" panose="020B0502040204020203" pitchFamily="34" charset="0"/>
              </a:rPr>
              <a:t>review the occupational information for previously selected careers and identify pros/cons for selecting each career path.  They should take their identified skills and personal beliefs into consideration.</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record </a:t>
            </a:r>
            <a:r>
              <a:rPr lang="en-US" sz="1400" dirty="0">
                <a:latin typeface="Segoe UI" panose="020B0502040204020203" pitchFamily="34" charset="0"/>
                <a:ea typeface="Segoe UI" panose="020B0502040204020203" pitchFamily="34" charset="0"/>
                <a:cs typeface="Segoe UI" panose="020B0502040204020203" pitchFamily="34" charset="0"/>
              </a:rPr>
              <a:t>their findings in their career plan form</a:t>
            </a:r>
            <a:r>
              <a:rPr lang="en-US" sz="1400" dirty="0" smtClean="0">
                <a:latin typeface="Segoe UI" panose="020B0502040204020203" pitchFamily="34" charset="0"/>
                <a:ea typeface="Segoe UI" panose="020B0502040204020203" pitchFamily="34" charset="0"/>
                <a:cs typeface="Segoe UI" panose="020B0502040204020203" pitchFamily="34" charset="0"/>
              </a:rPr>
              <a:t>.</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332779" y="7936"/>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Explore Careers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 name="Group 1"/>
          <p:cNvGrpSpPr/>
          <p:nvPr/>
        </p:nvGrpSpPr>
        <p:grpSpPr>
          <a:xfrm>
            <a:off x="139700" y="5023428"/>
            <a:ext cx="9176646" cy="1384995"/>
            <a:chOff x="139700" y="5023428"/>
            <a:chExt cx="9176646" cy="1384995"/>
          </a:xfrm>
        </p:grpSpPr>
        <p:sp>
          <p:nvSpPr>
            <p:cNvPr id="3" name="Rectangle 2"/>
            <p:cNvSpPr/>
            <p:nvPr/>
          </p:nvSpPr>
          <p:spPr>
            <a:xfrm>
              <a:off x="139700" y="5023428"/>
              <a:ext cx="4835071" cy="1169551"/>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values?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How do values help you?</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Why is it important to identify your personal values?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transferable skills?</a:t>
              </a:r>
            </a:p>
          </p:txBody>
        </p:sp>
        <p:sp>
          <p:nvSpPr>
            <p:cNvPr id="14" name="Rectangle 13"/>
            <p:cNvSpPr/>
            <p:nvPr/>
          </p:nvSpPr>
          <p:spPr>
            <a:xfrm>
              <a:off x="4744346" y="5023428"/>
              <a:ext cx="4572000" cy="1384995"/>
            </a:xfrm>
            <a:prstGeom prst="rect">
              <a:avLst/>
            </a:prstGeom>
          </p:spPr>
          <p:txBody>
            <a:bodyPr wrap="square">
              <a:spAutoFit/>
            </a:bodyPr>
            <a:lstStyle/>
            <a:p>
              <a:pPr indent="-228600"/>
              <a:endParaRPr lang="en-US" sz="1400" b="1" dirty="0" smtClean="0">
                <a:latin typeface="Segoe UI" panose="020B0502040204020203" pitchFamily="34" charset="0"/>
                <a:ea typeface="Segoe UI" panose="020B0502040204020203" pitchFamily="34" charset="0"/>
                <a:cs typeface="Segoe UI" panose="020B0502040204020203" pitchFamily="34" charset="0"/>
              </a:endParaRP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How do you gain transferable skills?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Describe self-management skills.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examples of self-management skills?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example of job/technical skills?</a:t>
              </a:r>
            </a:p>
            <a:p>
              <a:pPr marL="514350" lvl="1" indent="-285750">
                <a:buFont typeface="Arial" panose="020B0604020202020204" pitchFamily="34" charset="0"/>
                <a:buChar char="•"/>
              </a:pP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grpSp>
      <p:grpSp>
        <p:nvGrpSpPr>
          <p:cNvPr id="18" name="Group 17"/>
          <p:cNvGrpSpPr/>
          <p:nvPr/>
        </p:nvGrpSpPr>
        <p:grpSpPr>
          <a:xfrm>
            <a:off x="0" y="787393"/>
            <a:ext cx="12192000" cy="960120"/>
            <a:chOff x="0" y="787393"/>
            <a:chExt cx="12192000" cy="960120"/>
          </a:xfrm>
        </p:grpSpPr>
        <p:sp>
          <p:nvSpPr>
            <p:cNvPr id="20" name="Rectangle 19"/>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9903421" y="787393"/>
              <a:ext cx="960120" cy="960120"/>
              <a:chOff x="9903421" y="787393"/>
              <a:chExt cx="960120" cy="960120"/>
            </a:xfrm>
          </p:grpSpPr>
          <p:sp>
            <p:nvSpPr>
              <p:cNvPr id="25" name="Rectangle 24"/>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2" name="Group 21"/>
            <p:cNvGrpSpPr/>
            <p:nvPr/>
          </p:nvGrpSpPr>
          <p:grpSpPr>
            <a:xfrm>
              <a:off x="10937240" y="787393"/>
              <a:ext cx="960120" cy="960120"/>
              <a:chOff x="10937240" y="787393"/>
              <a:chExt cx="960120" cy="960120"/>
            </a:xfrm>
          </p:grpSpPr>
          <p:sp>
            <p:nvSpPr>
              <p:cNvPr id="23" name="Rectangle 22"/>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38351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641199"/>
            <a:ext cx="9507181"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1: Learn about compare training program pros and cons.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9793514"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a:latin typeface="Segoe UI" panose="020B0502040204020203" pitchFamily="34" charset="0"/>
                <a:ea typeface="Segoe UI" panose="020B0502040204020203" pitchFamily="34" charset="0"/>
                <a:cs typeface="Segoe UI" panose="020B0502040204020203" pitchFamily="34" charset="0"/>
              </a:rPr>
              <a:t>Demonstrate ability to locate training </a:t>
            </a:r>
            <a:r>
              <a:rPr lang="en-US" sz="1400" dirty="0" smtClean="0">
                <a:latin typeface="Segoe UI" panose="020B0502040204020203" pitchFamily="34" charset="0"/>
                <a:ea typeface="Segoe UI" panose="020B0502040204020203" pitchFamily="34" charset="0"/>
                <a:cs typeface="Segoe UI" panose="020B0502040204020203" pitchFamily="34" charset="0"/>
              </a:rPr>
              <a:t>program information that is necessary to make an informed decision when selecting a training program.</a:t>
            </a: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review training programs and identify the cost associated with specific training programs.  They will consider their options for paying for training and supporting themselves while in the program.  They will use this information to identify the pros/cons for each training program.</a:t>
            </a:r>
          </a:p>
        </p:txBody>
      </p:sp>
      <p:sp>
        <p:nvSpPr>
          <p:cNvPr id="15" name="TextBox 14"/>
          <p:cNvSpPr txBox="1"/>
          <p:nvPr/>
        </p:nvSpPr>
        <p:spPr>
          <a:xfrm>
            <a:off x="139700" y="3145991"/>
            <a:ext cx="9220200" cy="1169551"/>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Students consider the facts and identify the pros and cons for each training program </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identify realistic options to pay for school.</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Students</a:t>
            </a:r>
            <a:r>
              <a:rPr lang="en-US" sz="1400" dirty="0" smtClean="0">
                <a:latin typeface="Segoe UI" panose="020B0502040204020203" pitchFamily="34" charset="0"/>
                <a:ea typeface="Segoe UI" panose="020B0502040204020203" pitchFamily="34" charset="0"/>
                <a:cs typeface="Segoe UI" panose="020B0502040204020203" pitchFamily="34" charset="0"/>
              </a:rPr>
              <a:t> identify realistic options </a:t>
            </a:r>
            <a:r>
              <a:rPr lang="en-US" sz="1400" dirty="0">
                <a:latin typeface="Segoe UI" panose="020B0502040204020203" pitchFamily="34" charset="0"/>
                <a:ea typeface="Segoe UI" panose="020B0502040204020203" pitchFamily="34" charset="0"/>
                <a:cs typeface="Segoe UI" panose="020B0502040204020203" pitchFamily="34" charset="0"/>
              </a:rPr>
              <a:t>to </a:t>
            </a:r>
            <a:r>
              <a:rPr lang="en-US" sz="1400" dirty="0" smtClean="0">
                <a:latin typeface="Segoe UI" panose="020B0502040204020203" pitchFamily="34" charset="0"/>
                <a:ea typeface="Segoe UI" panose="020B0502040204020203" pitchFamily="34" charset="0"/>
                <a:cs typeface="Segoe UI" panose="020B0502040204020203" pitchFamily="34" charset="0"/>
              </a:rPr>
              <a:t>support themselves while in </a:t>
            </a:r>
            <a:r>
              <a:rPr lang="en-US" sz="1400" dirty="0">
                <a:latin typeface="Segoe UI" panose="020B0502040204020203" pitchFamily="34" charset="0"/>
                <a:ea typeface="Segoe UI" panose="020B0502040204020203" pitchFamily="34" charset="0"/>
                <a:cs typeface="Segoe UI" panose="020B0502040204020203" pitchFamily="34" charset="0"/>
              </a:rPr>
              <a:t>school</a:t>
            </a:r>
            <a:r>
              <a:rPr lang="en-US" sz="1400" dirty="0" smtClean="0">
                <a:latin typeface="Segoe UI" panose="020B0502040204020203" pitchFamily="34" charset="0"/>
                <a:ea typeface="Segoe UI" panose="020B0502040204020203" pitchFamily="34" charset="0"/>
                <a:cs typeface="Segoe UI" panose="020B0502040204020203" pitchFamily="34" charset="0"/>
              </a:rPr>
              <a:t>.</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Career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6978" y="6905"/>
            <a:ext cx="9537700" cy="461665"/>
          </a:xfrm>
          <a:prstGeom prst="rect">
            <a:avLst/>
          </a:prstGeom>
          <a:noFill/>
        </p:spPr>
        <p:txBody>
          <a:bodyPr wrap="square" rtlCol="0">
            <a:spAutoFit/>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Explore Training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39700" y="5315432"/>
            <a:ext cx="11553268" cy="954107"/>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762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things that you learned about training programs that you didn’t previously consider?</a:t>
            </a:r>
          </a:p>
          <a:p>
            <a:pPr marL="5762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options for paying for training?  What are the pro/cons for these options?</a:t>
            </a:r>
          </a:p>
          <a:p>
            <a:pPr marL="576263"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How would you support yourself while in training?  Why is this important to consider?</a:t>
            </a: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8" name="Group 17"/>
          <p:cNvGrpSpPr/>
          <p:nvPr/>
        </p:nvGrpSpPr>
        <p:grpSpPr>
          <a:xfrm>
            <a:off x="0" y="787393"/>
            <a:ext cx="12192000" cy="960120"/>
            <a:chOff x="0" y="787393"/>
            <a:chExt cx="12192000" cy="960120"/>
          </a:xfrm>
        </p:grpSpPr>
        <p:sp>
          <p:nvSpPr>
            <p:cNvPr id="20" name="Rectangle 19"/>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9903421" y="787393"/>
              <a:ext cx="960120" cy="960120"/>
              <a:chOff x="9903421" y="787393"/>
              <a:chExt cx="960120" cy="960120"/>
            </a:xfrm>
          </p:grpSpPr>
          <p:sp>
            <p:nvSpPr>
              <p:cNvPr id="25" name="Rectangle 24"/>
              <p:cNvSpPr/>
              <p:nvPr/>
            </p:nvSpPr>
            <p:spPr>
              <a:xfrm>
                <a:off x="9903421" y="787393"/>
                <a:ext cx="960120" cy="96012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020" y="801716"/>
                <a:ext cx="914400" cy="914400"/>
              </a:xfrm>
              <a:prstGeom prst="rect">
                <a:avLst/>
              </a:prstGeom>
            </p:spPr>
          </p:pic>
        </p:grpSp>
        <p:grpSp>
          <p:nvGrpSpPr>
            <p:cNvPr id="22" name="Group 21"/>
            <p:cNvGrpSpPr/>
            <p:nvPr/>
          </p:nvGrpSpPr>
          <p:grpSpPr>
            <a:xfrm>
              <a:off x="10937240" y="787393"/>
              <a:ext cx="960120" cy="960120"/>
              <a:chOff x="10937240" y="787393"/>
              <a:chExt cx="960120" cy="960120"/>
            </a:xfrm>
          </p:grpSpPr>
          <p:sp>
            <p:nvSpPr>
              <p:cNvPr id="23" name="Rectangle 22"/>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spTree>
    <p:extLst>
      <p:ext uri="{BB962C8B-B14F-4D97-AF65-F5344CB8AC3E}">
        <p14:creationId xmlns:p14="http://schemas.microsoft.com/office/powerpoint/2010/main" val="112952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killLevel xmlns="9352c220-c5aa-4176-b310-478a54cdcce0">
      <Value>All Levels</Value>
    </SkillLevel>
    <SubAudience xmlns="9352c220-c5aa-4176-b310-478a54cdcce0"/>
    <Language xmlns="9352c220-c5aa-4176-b310-478a54cdcce0">English</Language>
    <Description0 xmlns="9352c220-c5aa-4176-b310-478a54cdcce0">PowerPoint instructor guide for Employment 101 - Preparing a Career Plan</Description0>
    <DocumentType xmlns="9352c220-c5aa-4176-b310-478a54cdcce0">
      <Value>Guides</Value>
    </DocumentType>
    <MainCategory xmlns="9352c220-c5aa-4176-b310-478a54cdcce0">12</MainCategory>
    <GradeLevel xmlns="9352c220-c5aa-4176-b310-478a54cdcce0">
      <Value>&gt;12 Postsecondary</Value>
    </GradeLevel>
    <Site xmlns="9352c220-c5aa-4176-b310-478a54cdcce0">
      <Value>1</Value>
      <Value>3</Value>
      <Value>2</Value>
    </Site>
    <SubCategory xmlns="9352c220-c5aa-4176-b310-478a54cdcce0">1</SubCategory>
    <Audience xmlns="9352c220-c5aa-4176-b310-478a54cdcce0">
      <Value>3</Value>
    </Audience>
    <TaxKeywordTaxHTField xmlns="6e83a1a5-9dab-4521-85db-ea3c8196acb3">
      <Terms xmlns="http://schemas.microsoft.com/office/infopath/2007/PartnerControls"/>
    </TaxKeywordTaxHTField>
    <TaxCatchAll xmlns="6e83a1a5-9dab-4521-85db-ea3c8196acb3"/>
  </documentManagement>
</p:properties>
</file>

<file path=customXml/itemProps1.xml><?xml version="1.0" encoding="utf-8"?>
<ds:datastoreItem xmlns:ds="http://schemas.openxmlformats.org/officeDocument/2006/customXml" ds:itemID="{C15A7E40-C82F-4BFB-8214-4AC0ED2175EC}"/>
</file>

<file path=customXml/itemProps2.xml><?xml version="1.0" encoding="utf-8"?>
<ds:datastoreItem xmlns:ds="http://schemas.openxmlformats.org/officeDocument/2006/customXml" ds:itemID="{2F680FE7-026C-43EE-A18E-894D0ABC7F3A}"/>
</file>

<file path=customXml/itemProps3.xml><?xml version="1.0" encoding="utf-8"?>
<ds:datastoreItem xmlns:ds="http://schemas.openxmlformats.org/officeDocument/2006/customXml" ds:itemID="{A5340FF6-83AA-4CA8-A579-367962A18B31}"/>
</file>

<file path=docProps/app.xml><?xml version="1.0" encoding="utf-8"?>
<Properties xmlns="http://schemas.openxmlformats.org/officeDocument/2006/extended-properties" xmlns:vt="http://schemas.openxmlformats.org/officeDocument/2006/docPropsVTypes">
  <TotalTime>1134</TotalTime>
  <Words>2794</Words>
  <Application>Microsoft Office PowerPoint</Application>
  <PresentationFormat>Widescreen</PresentationFormat>
  <Paragraphs>268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Instructor guide - Career plan</dc:title>
  <dc:creator>Natasha Telger</dc:creator>
  <cp:keywords/>
  <cp:lastModifiedBy>Natasha Telger</cp:lastModifiedBy>
  <cp:revision>111</cp:revision>
  <dcterms:created xsi:type="dcterms:W3CDTF">2014-04-15T13:34:10Z</dcterms:created>
  <dcterms:modified xsi:type="dcterms:W3CDTF">2018-04-16T16:57:16Z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